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7A017E4-5C11-438E-820A-E5BFAAC18D51}">
  <a:tblStyle styleId="{77A017E4-5C11-438E-820A-E5BFAAC18D5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 name="Shape 28"/>
        <p:cNvGrpSpPr/>
        <p:nvPr/>
      </p:nvGrpSpPr>
      <p:grpSpPr>
        <a:xfrm>
          <a:off x="0" y="0"/>
          <a:ext cx="0" cy="0"/>
          <a:chOff x="0" y="0"/>
          <a:chExt cx="0" cy="0"/>
        </a:xfrm>
      </p:grpSpPr>
      <p:sp>
        <p:nvSpPr>
          <p:cNvPr id="29" name="Google Shape;29;g16c27474a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 name="Google Shape;30;g16c27474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23eaeb5212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3eaeb521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1851451828_0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85145182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1851451828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85145182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1851451828_0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85145182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1851451828_0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851451828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1851451828_0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851451828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1851451828_0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85145182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1851451828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851451828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1851451828_0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851451828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1851451828_0_1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85145182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18adc4594d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8adc4594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23eaeb5212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3eaeb521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1851451828_0_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85145182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18adc4594d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8adc4594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1851451828_0_1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85145182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18adc4594d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8adc4594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1851451828_0_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851451828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18adc4594d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8adc4594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1851451828_0_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851451828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18adc4594d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18adc4594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18bd0cbbfd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8bd0cbbf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18b637418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8b63741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23eaeb5212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3eaeb521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1851451828_0_2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851451828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18adc4594d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8adc4594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23eaeb5212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3eaeb521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23eaeb5212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3eaeb521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23eaeb5212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3eaeb521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23eaeb5212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3eaeb521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23eaeb5212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3eaeb521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23eaeb5212_0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3eaeb521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23eaeb5212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3eaeb521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 name="Shape 34"/>
        <p:cNvGrpSpPr/>
        <p:nvPr/>
      </p:nvGrpSpPr>
      <p:grpSpPr>
        <a:xfrm>
          <a:off x="0" y="0"/>
          <a:ext cx="0" cy="0"/>
          <a:chOff x="0" y="0"/>
          <a:chExt cx="0" cy="0"/>
        </a:xfrm>
      </p:grpSpPr>
      <p:sp>
        <p:nvSpPr>
          <p:cNvPr id="35" name="Google Shape;35;g23eaeb521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 name="Google Shape;36;g23eaeb52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23eaeb5212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3eaeb521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23eaeb5212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3eaeb521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23eaeb5212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3eaeb521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23eaeb5212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3eaeb521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23eaeb5212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3eaeb521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23eaeb5212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3eaeb521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23eaeb5212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3eaeb521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23eaeb5212_0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3eaeb5212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23eaeb5212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3eaeb5212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23eaeb5212_0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3eaeb5212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 name="Shape 40"/>
        <p:cNvGrpSpPr/>
        <p:nvPr/>
      </p:nvGrpSpPr>
      <p:grpSpPr>
        <a:xfrm>
          <a:off x="0" y="0"/>
          <a:ext cx="0" cy="0"/>
          <a:chOff x="0" y="0"/>
          <a:chExt cx="0" cy="0"/>
        </a:xfrm>
      </p:grpSpPr>
      <p:sp>
        <p:nvSpPr>
          <p:cNvPr id="41" name="Google Shape;41;g23eaeb5212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23eaeb521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23eaeb5212_0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3eaeb5212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23eaeb5212_0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3eaeb5212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23eaeb5212_0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3eaeb5212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285f962ce5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85f962ce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285f962ce5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85f962ce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285f962ce5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85f962ce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46a75e89e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46a75e89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46a75e89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46a75e89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23eaeb5212_0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3eaeb5212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23eaeb5212_0_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3eaeb5212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g23eaeb5212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23eaeb521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23eaeb5212_0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3eaeb5212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23eaeb5212_0_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3eaeb5212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23eaeb5212_0_2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3eaeb5212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23eaeb5212_0_2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3eaeb5212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23eaeb5212_0_2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3eaeb5212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23eaeb5212_0_2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3eaeb5212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2ac5a8b91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ac5a8b9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23eaeb5212_0_2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3eaeb5212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23eaeb5212_0_2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3eaeb5212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23eaeb5212_0_2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3eaeb5212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g23eaeb5212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23eaeb521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2853a2940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853a294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2853a2940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853a294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285f962ce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85f962c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285f962ce5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85f962ce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23eaeb5212_0_2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3eaeb5212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23eaeb5212_0_2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3eaeb5212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23eaeb5212_0_2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3eaeb5212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23eaeb5212_0_2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3eaeb5212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23eaeb5212_0_2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3eaeb5212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23eaeb5212_0_3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3eaeb5212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23eaeb5212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3eaeb521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23eaeb5212_0_3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3eaeb5212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23eaeb5212_0_3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3eaeb5212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23eaeb5212_0_3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3eaeb5212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23eaeb5212_0_3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3eaeb5212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23eaeb5212_0_3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3eaeb5212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23eaeb5212_0_3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3eaeb5212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23eaeb5212_0_3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3eaeb5212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23eaeb5212_0_3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3eaeb5212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23eaeb5212_0_3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3eaeb5212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185145182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8514518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23eaeb5212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3eaeb521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1851451828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85145182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1852d5bfc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852d5bf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1851451828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85145182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1851451828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8514518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2ac308a29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ac308a2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1852d5bfca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852d5bfc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1852d5bfca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852d5bfc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1851451828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85145182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1851451828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85145182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1851451828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85145182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23eaeb5212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3eaeb521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1851451828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85145182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1851451828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85145182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1851451828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85145182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1851451828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85145182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1851451828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85145182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18a38ffae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8a38ffa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1851451828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85145182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18a38ffc4e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8a38ffc4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18a38ffc4e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8a38ffc4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1851451828_0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85145182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23eaeb5212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3eaeb521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18a38ffc4e_1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8a38ffc4e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1851451828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851451828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18a38ffc4e_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8a38ffc4e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18a38ffc4e_1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8a38ffc4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1851451828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85145182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1851451828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85145182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1851451828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85145182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1851451828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851451828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18adc4594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8adc459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18adc4594d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8adc4594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flipH="1" rot="10800000">
            <a:off x="0" y="4124513"/>
            <a:ext cx="8458200" cy="949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685800" y="1734343"/>
            <a:ext cx="7772400" cy="2245500"/>
          </a:xfrm>
          <a:prstGeom prst="rect">
            <a:avLst/>
          </a:prstGeom>
        </p:spPr>
        <p:txBody>
          <a:bodyPr anchorCtr="0" anchor="b" bIns="91425" lIns="91425" spcFirstLastPara="1" rIns="91425" wrap="square" tIns="91425"/>
          <a:lstStyle>
            <a:lvl1pPr lvl="0">
              <a:spcBef>
                <a:spcPts val="0"/>
              </a:spcBef>
              <a:spcAft>
                <a:spcPts val="0"/>
              </a:spcAft>
              <a:buClr>
                <a:schemeClr val="dk2"/>
              </a:buClr>
              <a:buSzPts val="7200"/>
              <a:buNone/>
              <a:defRPr sz="7200">
                <a:solidFill>
                  <a:schemeClr val="dk2"/>
                </a:solidFill>
              </a:defRPr>
            </a:lvl1pPr>
            <a:lvl2pPr lvl="1">
              <a:spcBef>
                <a:spcPts val="0"/>
              </a:spcBef>
              <a:spcAft>
                <a:spcPts val="0"/>
              </a:spcAft>
              <a:buClr>
                <a:schemeClr val="dk2"/>
              </a:buClr>
              <a:buSzPts val="7200"/>
              <a:buNone/>
              <a:defRPr sz="7200">
                <a:solidFill>
                  <a:schemeClr val="dk2"/>
                </a:solidFill>
              </a:defRPr>
            </a:lvl2pPr>
            <a:lvl3pPr lvl="2">
              <a:spcBef>
                <a:spcPts val="0"/>
              </a:spcBef>
              <a:spcAft>
                <a:spcPts val="0"/>
              </a:spcAft>
              <a:buClr>
                <a:schemeClr val="dk2"/>
              </a:buClr>
              <a:buSzPts val="7200"/>
              <a:buNone/>
              <a:defRPr sz="7200">
                <a:solidFill>
                  <a:schemeClr val="dk2"/>
                </a:solidFill>
              </a:defRPr>
            </a:lvl3pPr>
            <a:lvl4pPr lvl="3">
              <a:spcBef>
                <a:spcPts val="0"/>
              </a:spcBef>
              <a:spcAft>
                <a:spcPts val="0"/>
              </a:spcAft>
              <a:buClr>
                <a:schemeClr val="dk2"/>
              </a:buClr>
              <a:buSzPts val="7200"/>
              <a:buNone/>
              <a:defRPr sz="7200">
                <a:solidFill>
                  <a:schemeClr val="dk2"/>
                </a:solidFill>
              </a:defRPr>
            </a:lvl4pPr>
            <a:lvl5pPr lvl="4">
              <a:spcBef>
                <a:spcPts val="0"/>
              </a:spcBef>
              <a:spcAft>
                <a:spcPts val="0"/>
              </a:spcAft>
              <a:buClr>
                <a:schemeClr val="dk2"/>
              </a:buClr>
              <a:buSzPts val="7200"/>
              <a:buNone/>
              <a:defRPr sz="7200">
                <a:solidFill>
                  <a:schemeClr val="dk2"/>
                </a:solidFill>
              </a:defRPr>
            </a:lvl5pPr>
            <a:lvl6pPr lvl="5">
              <a:spcBef>
                <a:spcPts val="0"/>
              </a:spcBef>
              <a:spcAft>
                <a:spcPts val="0"/>
              </a:spcAft>
              <a:buClr>
                <a:schemeClr val="dk2"/>
              </a:buClr>
              <a:buSzPts val="7200"/>
              <a:buNone/>
              <a:defRPr sz="7200">
                <a:solidFill>
                  <a:schemeClr val="dk2"/>
                </a:solidFill>
              </a:defRPr>
            </a:lvl6pPr>
            <a:lvl7pPr lvl="6">
              <a:spcBef>
                <a:spcPts val="0"/>
              </a:spcBef>
              <a:spcAft>
                <a:spcPts val="0"/>
              </a:spcAft>
              <a:buClr>
                <a:schemeClr val="dk2"/>
              </a:buClr>
              <a:buSzPts val="7200"/>
              <a:buNone/>
              <a:defRPr sz="7200">
                <a:solidFill>
                  <a:schemeClr val="dk2"/>
                </a:solidFill>
              </a:defRPr>
            </a:lvl7pPr>
            <a:lvl8pPr lvl="7">
              <a:spcBef>
                <a:spcPts val="0"/>
              </a:spcBef>
              <a:spcAft>
                <a:spcPts val="0"/>
              </a:spcAft>
              <a:buClr>
                <a:schemeClr val="dk2"/>
              </a:buClr>
              <a:buSzPts val="7200"/>
              <a:buNone/>
              <a:defRPr sz="7200">
                <a:solidFill>
                  <a:schemeClr val="dk2"/>
                </a:solidFill>
              </a:defRPr>
            </a:lvl8pPr>
            <a:lvl9pPr lvl="8">
              <a:spcBef>
                <a:spcPts val="0"/>
              </a:spcBef>
              <a:spcAft>
                <a:spcPts val="0"/>
              </a:spcAft>
              <a:buClr>
                <a:schemeClr val="dk2"/>
              </a:buClr>
              <a:buSzPts val="7200"/>
              <a:buNone/>
              <a:defRPr sz="7200">
                <a:solidFill>
                  <a:schemeClr val="dk2"/>
                </a:solidFill>
              </a:defRPr>
            </a:lvl9pPr>
          </a:lstStyle>
          <a:p/>
        </p:txBody>
      </p:sp>
      <p:sp>
        <p:nvSpPr>
          <p:cNvPr id="11" name="Google Shape;11;p2"/>
          <p:cNvSpPr txBox="1"/>
          <p:nvPr>
            <p:ph idx="1" type="subTitle"/>
          </p:nvPr>
        </p:nvSpPr>
        <p:spPr>
          <a:xfrm>
            <a:off x="685800" y="4124476"/>
            <a:ext cx="7772400" cy="949800"/>
          </a:xfrm>
          <a:prstGeom prst="rect">
            <a:avLst/>
          </a:prstGeom>
        </p:spPr>
        <p:txBody>
          <a:bodyPr anchorCtr="0" anchor="ctr" bIns="91425" lIns="91425" spcFirstLastPara="1" rIns="91425" wrap="square" tIns="91425"/>
          <a:lstStyle>
            <a:lvl1pPr lvl="0">
              <a:spcBef>
                <a:spcPts val="0"/>
              </a:spcBef>
              <a:spcAft>
                <a:spcPts val="0"/>
              </a:spcAft>
              <a:buClr>
                <a:schemeClr val="lt2"/>
              </a:buClr>
              <a:buSzPts val="3000"/>
              <a:buNone/>
              <a:defRPr b="1">
                <a:solidFill>
                  <a:schemeClr val="lt2"/>
                </a:solidFill>
              </a:defRPr>
            </a:lvl1pPr>
            <a:lvl2pPr lvl="1">
              <a:spcBef>
                <a:spcPts val="0"/>
              </a:spcBef>
              <a:spcAft>
                <a:spcPts val="0"/>
              </a:spcAft>
              <a:buClr>
                <a:schemeClr val="lt2"/>
              </a:buClr>
              <a:buSzPts val="3000"/>
              <a:buNone/>
              <a:defRPr b="1" sz="3000">
                <a:solidFill>
                  <a:schemeClr val="lt2"/>
                </a:solidFill>
              </a:defRPr>
            </a:lvl2pPr>
            <a:lvl3pPr lvl="2">
              <a:spcBef>
                <a:spcPts val="0"/>
              </a:spcBef>
              <a:spcAft>
                <a:spcPts val="0"/>
              </a:spcAft>
              <a:buClr>
                <a:schemeClr val="lt2"/>
              </a:buClr>
              <a:buSzPts val="3000"/>
              <a:buNone/>
              <a:defRPr b="1" sz="3000">
                <a:solidFill>
                  <a:schemeClr val="lt2"/>
                </a:solidFill>
              </a:defRPr>
            </a:lvl3pPr>
            <a:lvl4pPr lvl="3">
              <a:spcBef>
                <a:spcPts val="0"/>
              </a:spcBef>
              <a:spcAft>
                <a:spcPts val="0"/>
              </a:spcAft>
              <a:buClr>
                <a:schemeClr val="lt2"/>
              </a:buClr>
              <a:buSzPts val="3000"/>
              <a:buNone/>
              <a:defRPr b="1" sz="3000">
                <a:solidFill>
                  <a:schemeClr val="lt2"/>
                </a:solidFill>
              </a:defRPr>
            </a:lvl4pPr>
            <a:lvl5pPr lvl="4">
              <a:spcBef>
                <a:spcPts val="0"/>
              </a:spcBef>
              <a:spcAft>
                <a:spcPts val="0"/>
              </a:spcAft>
              <a:buClr>
                <a:schemeClr val="lt2"/>
              </a:buClr>
              <a:buSzPts val="3000"/>
              <a:buNone/>
              <a:defRPr b="1" sz="3000">
                <a:solidFill>
                  <a:schemeClr val="lt2"/>
                </a:solidFill>
              </a:defRPr>
            </a:lvl5pPr>
            <a:lvl6pPr lvl="5">
              <a:spcBef>
                <a:spcPts val="0"/>
              </a:spcBef>
              <a:spcAft>
                <a:spcPts val="0"/>
              </a:spcAft>
              <a:buClr>
                <a:schemeClr val="lt2"/>
              </a:buClr>
              <a:buSzPts val="3000"/>
              <a:buNone/>
              <a:defRPr b="1" sz="3000">
                <a:solidFill>
                  <a:schemeClr val="lt2"/>
                </a:solidFill>
              </a:defRPr>
            </a:lvl6pPr>
            <a:lvl7pPr lvl="6">
              <a:spcBef>
                <a:spcPts val="0"/>
              </a:spcBef>
              <a:spcAft>
                <a:spcPts val="0"/>
              </a:spcAft>
              <a:buClr>
                <a:schemeClr val="lt2"/>
              </a:buClr>
              <a:buSzPts val="3000"/>
              <a:buNone/>
              <a:defRPr b="1" sz="3000">
                <a:solidFill>
                  <a:schemeClr val="lt2"/>
                </a:solidFill>
              </a:defRPr>
            </a:lvl7pPr>
            <a:lvl8pPr lvl="7">
              <a:spcBef>
                <a:spcPts val="0"/>
              </a:spcBef>
              <a:spcAft>
                <a:spcPts val="0"/>
              </a:spcAft>
              <a:buClr>
                <a:schemeClr val="lt2"/>
              </a:buClr>
              <a:buSzPts val="3000"/>
              <a:buNone/>
              <a:defRPr b="1" sz="3000">
                <a:solidFill>
                  <a:schemeClr val="lt2"/>
                </a:solidFill>
              </a:defRPr>
            </a:lvl8pPr>
            <a:lvl9pPr lvl="8">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2" name="Shape 12"/>
        <p:cNvGrpSpPr/>
        <p:nvPr/>
      </p:nvGrpSpPr>
      <p:grpSpPr>
        <a:xfrm>
          <a:off x="0" y="0"/>
          <a:ext cx="0" cy="0"/>
          <a:chOff x="0" y="0"/>
          <a:chExt cx="0" cy="0"/>
        </a:xfrm>
      </p:grpSpPr>
      <p:sp>
        <p:nvSpPr>
          <p:cNvPr id="13" name="Google Shape;13;p3"/>
          <p:cNvSpPr/>
          <p:nvPr/>
        </p:nvSpPr>
        <p:spPr>
          <a:xfrm>
            <a:off x="0" y="274636"/>
            <a:ext cx="8686800" cy="15543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457200" y="274637"/>
            <a:ext cx="8229600" cy="1522200"/>
          </a:xfrm>
          <a:prstGeom prst="rect">
            <a:avLst/>
          </a:prstGeom>
        </p:spPr>
        <p:txBody>
          <a:bodyPr anchorCtr="0" anchor="b" bIns="91425" lIns="91425" spcFirstLastPara="1" rIns="91425" wrap="square" tIns="91425"/>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5" name="Google Shape;15;p3"/>
          <p:cNvSpPr txBox="1"/>
          <p:nvPr>
            <p:ph idx="1" type="body"/>
          </p:nvPr>
        </p:nvSpPr>
        <p:spPr>
          <a:xfrm>
            <a:off x="457200" y="1947332"/>
            <a:ext cx="8229600" cy="46203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a:off x="0" y="274636"/>
            <a:ext cx="8686800" cy="15543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8" name="Google Shape;18;p4"/>
          <p:cNvSpPr txBox="1"/>
          <p:nvPr>
            <p:ph type="title"/>
          </p:nvPr>
        </p:nvSpPr>
        <p:spPr>
          <a:xfrm>
            <a:off x="457200" y="274637"/>
            <a:ext cx="8229600" cy="1522200"/>
          </a:xfrm>
          <a:prstGeom prst="rect">
            <a:avLst/>
          </a:prstGeom>
        </p:spPr>
        <p:txBody>
          <a:bodyPr anchorCtr="0" anchor="b" bIns="91425" lIns="91425" spcFirstLastPara="1" rIns="91425" wrap="square" tIns="91425"/>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9" name="Google Shape;19;p4"/>
          <p:cNvSpPr txBox="1"/>
          <p:nvPr>
            <p:ph idx="1" type="body"/>
          </p:nvPr>
        </p:nvSpPr>
        <p:spPr>
          <a:xfrm>
            <a:off x="457200" y="1947332"/>
            <a:ext cx="4030200" cy="46203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0" name="Google Shape;20;p4"/>
          <p:cNvSpPr txBox="1"/>
          <p:nvPr>
            <p:ph idx="2" type="body"/>
          </p:nvPr>
        </p:nvSpPr>
        <p:spPr>
          <a:xfrm>
            <a:off x="4656667" y="1949212"/>
            <a:ext cx="4030200" cy="46203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1" name="Shape 21"/>
        <p:cNvGrpSpPr/>
        <p:nvPr/>
      </p:nvGrpSpPr>
      <p:grpSpPr>
        <a:xfrm>
          <a:off x="0" y="0"/>
          <a:ext cx="0" cy="0"/>
          <a:chOff x="0" y="0"/>
          <a:chExt cx="0" cy="0"/>
        </a:xfrm>
      </p:grpSpPr>
      <p:sp>
        <p:nvSpPr>
          <p:cNvPr id="22" name="Google Shape;22;p5"/>
          <p:cNvSpPr/>
          <p:nvPr/>
        </p:nvSpPr>
        <p:spPr>
          <a:xfrm>
            <a:off x="0" y="274636"/>
            <a:ext cx="8686800" cy="15543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3" name="Google Shape;23;p5"/>
          <p:cNvSpPr txBox="1"/>
          <p:nvPr>
            <p:ph type="title"/>
          </p:nvPr>
        </p:nvSpPr>
        <p:spPr>
          <a:xfrm>
            <a:off x="457200" y="274637"/>
            <a:ext cx="8229600" cy="1522200"/>
          </a:xfrm>
          <a:prstGeom prst="rect">
            <a:avLst/>
          </a:prstGeom>
        </p:spPr>
        <p:txBody>
          <a:bodyPr anchorCtr="0" anchor="b" bIns="91425" lIns="91425" spcFirstLastPara="1" rIns="91425" wrap="square" tIns="91425"/>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4" name="Shape 24"/>
        <p:cNvGrpSpPr/>
        <p:nvPr/>
      </p:nvGrpSpPr>
      <p:grpSpPr>
        <a:xfrm>
          <a:off x="0" y="0"/>
          <a:ext cx="0" cy="0"/>
          <a:chOff x="0" y="0"/>
          <a:chExt cx="0" cy="0"/>
        </a:xfrm>
      </p:grpSpPr>
      <p:sp>
        <p:nvSpPr>
          <p:cNvPr id="25" name="Google Shape;25;p6"/>
          <p:cNvSpPr/>
          <p:nvPr/>
        </p:nvSpPr>
        <p:spPr>
          <a:xfrm>
            <a:off x="0" y="5875079"/>
            <a:ext cx="8686800" cy="6927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6" name="Google Shape;26;p6"/>
          <p:cNvSpPr txBox="1"/>
          <p:nvPr>
            <p:ph idx="1" type="body"/>
          </p:nvPr>
        </p:nvSpPr>
        <p:spPr>
          <a:xfrm>
            <a:off x="457200" y="5875079"/>
            <a:ext cx="8229600" cy="692700"/>
          </a:xfrm>
          <a:prstGeom prst="rect">
            <a:avLst/>
          </a:prstGeom>
        </p:spPr>
        <p:txBody>
          <a:bodyPr anchorCtr="0" anchor="ctr" bIns="91425" lIns="91425" spcFirstLastPara="1" rIns="91425" wrap="square" tIns="91425"/>
          <a:lstStyle>
            <a:lvl1pPr indent="-228600" lvl="0" marL="457200">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 name="Shape 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7"/>
            <a:ext cx="8229600" cy="15222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4800"/>
              <a:buNone/>
              <a:defRPr b="1" sz="4800">
                <a:solidFill>
                  <a:schemeClr val="l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7" name="Google Shape;7;p1"/>
          <p:cNvSpPr txBox="1"/>
          <p:nvPr>
            <p:ph idx="1" type="body"/>
          </p:nvPr>
        </p:nvSpPr>
        <p:spPr>
          <a:xfrm>
            <a:off x="457200" y="1947332"/>
            <a:ext cx="8229600" cy="46203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chemeClr val="dk2"/>
              </a:buClr>
              <a:buSzPts val="3000"/>
              <a:buChar char="●"/>
              <a:defRPr sz="3000">
                <a:solidFill>
                  <a:schemeClr val="dk2"/>
                </a:solidFill>
              </a:defRPr>
            </a:lvl1pPr>
            <a:lvl2pPr indent="-381000" lvl="1" marL="914400">
              <a:spcBef>
                <a:spcPts val="0"/>
              </a:spcBef>
              <a:spcAft>
                <a:spcPts val="0"/>
              </a:spcAft>
              <a:buClr>
                <a:schemeClr val="dk2"/>
              </a:buClr>
              <a:buSzPts val="2400"/>
              <a:buChar char="○"/>
              <a:defRPr sz="2400">
                <a:solidFill>
                  <a:schemeClr val="dk2"/>
                </a:solidFill>
              </a:defRPr>
            </a:lvl2pPr>
            <a:lvl3pPr indent="-381000" lvl="2" marL="1371600">
              <a:spcBef>
                <a:spcPts val="0"/>
              </a:spcBef>
              <a:spcAft>
                <a:spcPts val="0"/>
              </a:spcAft>
              <a:buClr>
                <a:schemeClr val="dk2"/>
              </a:buClr>
              <a:buSzPts val="2400"/>
              <a:buChar char="■"/>
              <a:defRPr sz="24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0.xml"/><Relationship Id="rId3" Type="http://schemas.openxmlformats.org/officeDocument/2006/relationships/image" Target="../media/image6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2.xml"/><Relationship Id="rId3" Type="http://schemas.openxmlformats.org/officeDocument/2006/relationships/image" Target="../media/image8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4.xml"/><Relationship Id="rId3" Type="http://schemas.openxmlformats.org/officeDocument/2006/relationships/image" Target="../media/image6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5.xml"/><Relationship Id="rId3" Type="http://schemas.openxmlformats.org/officeDocument/2006/relationships/image" Target="../media/image69.jpg"/><Relationship Id="rId4" Type="http://schemas.openxmlformats.org/officeDocument/2006/relationships/hyperlink" Target="https://www.youtube.com/watch?v=-9OUyo8NFZg"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6.xml"/><Relationship Id="rId3" Type="http://schemas.openxmlformats.org/officeDocument/2006/relationships/image" Target="../media/image61.gi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7.xml"/><Relationship Id="rId3" Type="http://schemas.openxmlformats.org/officeDocument/2006/relationships/image" Target="../media/image66.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8.xml"/><Relationship Id="rId3" Type="http://schemas.openxmlformats.org/officeDocument/2006/relationships/image" Target="../media/image6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9.xml"/><Relationship Id="rId3" Type="http://schemas.openxmlformats.org/officeDocument/2006/relationships/image" Target="../media/image6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0.xml"/><Relationship Id="rId3" Type="http://schemas.openxmlformats.org/officeDocument/2006/relationships/image" Target="../media/image6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1.xml"/><Relationship Id="rId3" Type="http://schemas.openxmlformats.org/officeDocument/2006/relationships/image" Target="../media/image6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2.xml"/><Relationship Id="rId3" Type="http://schemas.openxmlformats.org/officeDocument/2006/relationships/image" Target="../media/image7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3.xml"/><Relationship Id="rId3" Type="http://schemas.openxmlformats.org/officeDocument/2006/relationships/image" Target="../media/image7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4.xml"/><Relationship Id="rId3" Type="http://schemas.openxmlformats.org/officeDocument/2006/relationships/image" Target="../media/image8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5.xml"/><Relationship Id="rId3" Type="http://schemas.openxmlformats.org/officeDocument/2006/relationships/image" Target="../media/image8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6.xml"/><Relationship Id="rId3" Type="http://schemas.openxmlformats.org/officeDocument/2006/relationships/image" Target="../media/image8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7.xml"/><Relationship Id="rId3" Type="http://schemas.openxmlformats.org/officeDocument/2006/relationships/image" Target="../media/image8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8.xml"/><Relationship Id="rId3" Type="http://schemas.openxmlformats.org/officeDocument/2006/relationships/image" Target="../media/image7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9.xml"/><Relationship Id="rId3" Type="http://schemas.openxmlformats.org/officeDocument/2006/relationships/image" Target="../media/image7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4.gif"/><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3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2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28.jp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2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2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4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4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5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5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hyperlink" Target="http://cs.anu.edu.au/people/bdm/naut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14.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5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43.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47.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37.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37.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74.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74.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33.jpg"/><Relationship Id="rId4" Type="http://schemas.openxmlformats.org/officeDocument/2006/relationships/image" Target="../media/image3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image" Target="../media/image40.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45.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image" Target="../media/image39.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image" Target="../media/image6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 Id="rId3" Type="http://schemas.openxmlformats.org/officeDocument/2006/relationships/image" Target="../media/image45.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 Id="rId3" Type="http://schemas.openxmlformats.org/officeDocument/2006/relationships/image" Target="../media/image46.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 Id="rId3" Type="http://schemas.openxmlformats.org/officeDocument/2006/relationships/image" Target="../media/image70.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 Id="rId3" Type="http://schemas.openxmlformats.org/officeDocument/2006/relationships/image" Target="../media/image7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 Id="rId3" Type="http://schemas.openxmlformats.org/officeDocument/2006/relationships/image" Target="../media/image51.jpg"/><Relationship Id="rId4" Type="http://schemas.openxmlformats.org/officeDocument/2006/relationships/image" Target="../media/image5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 Id="rId3" Type="http://schemas.openxmlformats.org/officeDocument/2006/relationships/image" Target="../media/image4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6.xml"/><Relationship Id="rId3" Type="http://schemas.openxmlformats.org/officeDocument/2006/relationships/image" Target="../media/image55.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7.xml"/><Relationship Id="rId3" Type="http://schemas.openxmlformats.org/officeDocument/2006/relationships/image" Target="../media/image49.png"/><Relationship Id="rId4" Type="http://schemas.openxmlformats.org/officeDocument/2006/relationships/image" Target="../media/image42.png"/><Relationship Id="rId5" Type="http://schemas.openxmlformats.org/officeDocument/2006/relationships/image" Target="../media/image80.png"/><Relationship Id="rId6" Type="http://schemas.openxmlformats.org/officeDocument/2006/relationships/image" Target="../media/image55.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 Id="rId3" Type="http://schemas.openxmlformats.org/officeDocument/2006/relationships/image" Target="../media/image59.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 Id="rId3" Type="http://schemas.openxmlformats.org/officeDocument/2006/relationships/image" Target="../media/image5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0.xml"/><Relationship Id="rId3" Type="http://schemas.openxmlformats.org/officeDocument/2006/relationships/image" Target="../media/image54.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 Id="rId3" Type="http://schemas.openxmlformats.org/officeDocument/2006/relationships/image" Target="../media/image65.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2.xml"/><Relationship Id="rId3" Type="http://schemas.openxmlformats.org/officeDocument/2006/relationships/image" Target="../media/image6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4.xml"/><Relationship Id="rId3" Type="http://schemas.openxmlformats.org/officeDocument/2006/relationships/image" Target="../media/image56.jpg"/><Relationship Id="rId4" Type="http://schemas.openxmlformats.org/officeDocument/2006/relationships/image" Target="../media/image6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6.xml"/><Relationship Id="rId3" Type="http://schemas.openxmlformats.org/officeDocument/2006/relationships/image" Target="../media/image58.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7.xml"/><Relationship Id="rId3" Type="http://schemas.openxmlformats.org/officeDocument/2006/relationships/image" Target="../media/image61.gif"/><Relationship Id="rId4" Type="http://schemas.openxmlformats.org/officeDocument/2006/relationships/image" Target="../media/image66.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8.xml"/><Relationship Id="rId3" Type="http://schemas.openxmlformats.org/officeDocument/2006/relationships/image" Target="../media/image77.gi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9.xml"/><Relationship Id="rId3" Type="http://schemas.openxmlformats.org/officeDocument/2006/relationships/image" Target="../media/image7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 name="Shape 31"/>
        <p:cNvGrpSpPr/>
        <p:nvPr/>
      </p:nvGrpSpPr>
      <p:grpSpPr>
        <a:xfrm>
          <a:off x="0" y="0"/>
          <a:ext cx="0" cy="0"/>
          <a:chOff x="0" y="0"/>
          <a:chExt cx="0" cy="0"/>
        </a:xfrm>
      </p:grpSpPr>
      <p:sp>
        <p:nvSpPr>
          <p:cNvPr id="32" name="Google Shape;32;p8"/>
          <p:cNvSpPr txBox="1"/>
          <p:nvPr>
            <p:ph type="ctrTitle"/>
          </p:nvPr>
        </p:nvSpPr>
        <p:spPr>
          <a:xfrm>
            <a:off x="442000" y="1734350"/>
            <a:ext cx="7604400" cy="224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Graphs</a:t>
            </a:r>
            <a:endParaRPr sz="3600"/>
          </a:p>
        </p:txBody>
      </p:sp>
      <p:sp>
        <p:nvSpPr>
          <p:cNvPr id="33" name="Google Shape;33;p8"/>
          <p:cNvSpPr txBox="1"/>
          <p:nvPr/>
        </p:nvSpPr>
        <p:spPr>
          <a:xfrm>
            <a:off x="685800" y="4124476"/>
            <a:ext cx="7772400" cy="9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EFEDE2"/>
                </a:solidFill>
              </a:rPr>
              <a:t>Mr. Channa Bankapur (channabankapur@pes.edu)</a:t>
            </a:r>
            <a:endParaRPr sz="2400">
              <a:solidFill>
                <a:srgbClr val="EFEDE2"/>
              </a:solidFill>
            </a:endParaRPr>
          </a:p>
          <a:p>
            <a:pPr indent="0" lvl="0" marL="0" rtl="0" algn="l">
              <a:spcBef>
                <a:spcPts val="0"/>
              </a:spcBef>
              <a:spcAft>
                <a:spcPts val="0"/>
              </a:spcAft>
              <a:buNone/>
            </a:pPr>
            <a:r>
              <a:rPr lang="en" sz="2400">
                <a:solidFill>
                  <a:srgbClr val="EFEDE2"/>
                </a:solidFill>
              </a:rPr>
              <a:t>Department of CS&amp;E, PES University</a:t>
            </a:r>
            <a:endParaRPr sz="2400">
              <a:solidFill>
                <a:srgbClr val="EFEDE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nvSpPr>
        <p:spPr>
          <a:xfrm>
            <a:off x="270900" y="2827775"/>
            <a:ext cx="8597400" cy="3372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Vertices (aka Nodes, Points, Junctions)</a:t>
            </a:r>
            <a:endParaRPr sz="2400"/>
          </a:p>
          <a:p>
            <a:pPr indent="-381000" lvl="0" marL="457200" rtl="0" algn="l">
              <a:spcBef>
                <a:spcPts val="0"/>
              </a:spcBef>
              <a:spcAft>
                <a:spcPts val="0"/>
              </a:spcAft>
              <a:buSzPts val="2400"/>
              <a:buChar char="❏"/>
            </a:pPr>
            <a:r>
              <a:rPr lang="en" sz="2400"/>
              <a:t>Edges (aka Links, Branches, Lines, Arcs)</a:t>
            </a:r>
            <a:endParaRPr sz="2400"/>
          </a:p>
          <a:p>
            <a:pPr indent="-381000" lvl="0" marL="457200" rtl="0" algn="l">
              <a:spcBef>
                <a:spcPts val="0"/>
              </a:spcBef>
              <a:spcAft>
                <a:spcPts val="0"/>
              </a:spcAft>
              <a:buSzPts val="2400"/>
              <a:buChar char="❏"/>
            </a:pPr>
            <a:r>
              <a:rPr lang="en" sz="2400"/>
              <a:t>Endpoints of an edge belongs to the set of vertices</a:t>
            </a:r>
            <a:endParaRPr sz="2400"/>
          </a:p>
          <a:p>
            <a:pPr indent="-381000" lvl="0" marL="457200" rtl="0" algn="l">
              <a:spcBef>
                <a:spcPts val="0"/>
              </a:spcBef>
              <a:spcAft>
                <a:spcPts val="0"/>
              </a:spcAft>
              <a:buSzPts val="2400"/>
              <a:buChar char="❏"/>
            </a:pPr>
            <a:r>
              <a:rPr lang="en" sz="2400"/>
              <a:t>Adjacent vertices (shares a common edge)</a:t>
            </a:r>
            <a:endParaRPr sz="2400"/>
          </a:p>
          <a:p>
            <a:pPr indent="-381000" lvl="0" marL="457200" rtl="0" algn="l">
              <a:spcBef>
                <a:spcPts val="0"/>
              </a:spcBef>
              <a:spcAft>
                <a:spcPts val="0"/>
              </a:spcAft>
              <a:buSzPts val="2400"/>
              <a:buChar char="❏"/>
            </a:pPr>
            <a:r>
              <a:rPr lang="en" sz="2400"/>
              <a:t>Parallel edges (multiple edges between two vertices)</a:t>
            </a:r>
            <a:endParaRPr sz="2400"/>
          </a:p>
          <a:p>
            <a:pPr indent="-381000" lvl="0" marL="457200" rtl="0" algn="l">
              <a:spcBef>
                <a:spcPts val="0"/>
              </a:spcBef>
              <a:spcAft>
                <a:spcPts val="0"/>
              </a:spcAft>
              <a:buClr>
                <a:schemeClr val="dk1"/>
              </a:buClr>
              <a:buSzPts val="2400"/>
              <a:buChar char="❏"/>
            </a:pPr>
            <a:r>
              <a:rPr lang="en" sz="2400">
                <a:solidFill>
                  <a:schemeClr val="dk1"/>
                </a:solidFill>
              </a:rPr>
              <a:t>Self-loops (avoid using the term “loop” for this)</a:t>
            </a:r>
            <a:endParaRPr sz="2400">
              <a:solidFill>
                <a:schemeClr val="dk1"/>
              </a:solidFill>
            </a:endParaRPr>
          </a:p>
          <a:p>
            <a:pPr indent="-381000" lvl="0" marL="457200" rtl="0" algn="l">
              <a:spcBef>
                <a:spcPts val="0"/>
              </a:spcBef>
              <a:spcAft>
                <a:spcPts val="0"/>
              </a:spcAft>
              <a:buSzPts val="2400"/>
              <a:buChar char="❏"/>
            </a:pPr>
            <a:r>
              <a:rPr lang="en" sz="2400"/>
              <a:t>Simple graph (has neither self-loops nor parallel edges)</a:t>
            </a:r>
            <a:endParaRPr sz="2400"/>
          </a:p>
          <a:p>
            <a:pPr indent="-381000" lvl="0" marL="457200" rtl="0" algn="l">
              <a:spcBef>
                <a:spcPts val="0"/>
              </a:spcBef>
              <a:spcAft>
                <a:spcPts val="0"/>
              </a:spcAft>
              <a:buSzPts val="2400"/>
              <a:buChar char="❏"/>
            </a:pPr>
            <a:r>
              <a:rPr lang="en" sz="2400"/>
              <a:t>Multigraphs (parallel edges are allowed)</a:t>
            </a:r>
            <a:endParaRPr sz="2400"/>
          </a:p>
          <a:p>
            <a:pPr indent="-381000" lvl="0" marL="457200" rtl="0" algn="l">
              <a:spcBef>
                <a:spcPts val="0"/>
              </a:spcBef>
              <a:spcAft>
                <a:spcPts val="0"/>
              </a:spcAft>
              <a:buSzPts val="2400"/>
              <a:buChar char="❏"/>
            </a:pPr>
            <a:r>
              <a:rPr lang="en" sz="2400"/>
              <a:t>Pseudographs (parallel edges and self-loops are allowed)</a:t>
            </a:r>
            <a:endParaRPr sz="2400"/>
          </a:p>
        </p:txBody>
      </p:sp>
      <p:pic>
        <p:nvPicPr>
          <p:cNvPr id="86" name="Google Shape;86;p17"/>
          <p:cNvPicPr preferRelativeResize="0"/>
          <p:nvPr/>
        </p:nvPicPr>
        <p:blipFill>
          <a:blip r:embed="rId3">
            <a:alphaModFix/>
          </a:blip>
          <a:stretch>
            <a:fillRect/>
          </a:stretch>
        </p:blipFill>
        <p:spPr>
          <a:xfrm>
            <a:off x="445275" y="178250"/>
            <a:ext cx="7008777" cy="26495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107"/>
          <p:cNvSpPr txBox="1"/>
          <p:nvPr/>
        </p:nvSpPr>
        <p:spPr>
          <a:xfrm>
            <a:off x="211425" y="125550"/>
            <a:ext cx="8749500" cy="640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t>Recap:</a:t>
            </a:r>
            <a:endParaRPr sz="2400"/>
          </a:p>
          <a:p>
            <a:pPr indent="-381000" lvl="0" marL="457200" rtl="0" algn="l">
              <a:lnSpc>
                <a:spcPct val="115000"/>
              </a:lnSpc>
              <a:spcBef>
                <a:spcPts val="0"/>
              </a:spcBef>
              <a:spcAft>
                <a:spcPts val="0"/>
              </a:spcAft>
              <a:buSzPts val="2400"/>
              <a:buChar char="●"/>
            </a:pPr>
            <a:r>
              <a:rPr lang="en" sz="2400"/>
              <a:t>A </a:t>
            </a:r>
            <a:r>
              <a:rPr lang="en" sz="2400">
                <a:solidFill>
                  <a:schemeClr val="dk1"/>
                </a:solidFill>
              </a:rPr>
              <a:t>Planar Graph</a:t>
            </a:r>
            <a:endParaRPr sz="2400"/>
          </a:p>
          <a:p>
            <a:pPr indent="-381000" lvl="0" marL="457200" rtl="0" algn="l">
              <a:lnSpc>
                <a:spcPct val="115000"/>
              </a:lnSpc>
              <a:spcBef>
                <a:spcPts val="0"/>
              </a:spcBef>
              <a:spcAft>
                <a:spcPts val="0"/>
              </a:spcAft>
              <a:buSzPts val="2400"/>
              <a:buChar char="●"/>
            </a:pPr>
            <a:r>
              <a:rPr lang="en" sz="2400"/>
              <a:t>Regions</a:t>
            </a:r>
            <a:endParaRPr sz="2400"/>
          </a:p>
          <a:p>
            <a:pPr indent="-381000" lvl="0" marL="457200" rtl="0" algn="l">
              <a:lnSpc>
                <a:spcPct val="115000"/>
              </a:lnSpc>
              <a:spcBef>
                <a:spcPts val="0"/>
              </a:spcBef>
              <a:spcAft>
                <a:spcPts val="0"/>
              </a:spcAft>
              <a:buSzPts val="2400"/>
              <a:buChar char="●"/>
            </a:pPr>
            <a:r>
              <a:t/>
            </a:r>
            <a:endParaRPr sz="2400"/>
          </a:p>
          <a:p>
            <a:pPr indent="0" lvl="0" marL="0" rtl="0" algn="l">
              <a:lnSpc>
                <a:spcPct val="115000"/>
              </a:lnSpc>
              <a:spcBef>
                <a:spcPts val="0"/>
              </a:spcBef>
              <a:spcAft>
                <a:spcPts val="0"/>
              </a:spcAft>
              <a:buNone/>
            </a:pPr>
            <a:r>
              <a:t/>
            </a:r>
            <a:endParaRPr sz="2400"/>
          </a:p>
          <a:p>
            <a:pPr indent="-381000" lvl="0" marL="457200" rtl="0" algn="l">
              <a:lnSpc>
                <a:spcPct val="115000"/>
              </a:lnSpc>
              <a:spcBef>
                <a:spcPts val="0"/>
              </a:spcBef>
              <a:spcAft>
                <a:spcPts val="0"/>
              </a:spcAft>
              <a:buSzPts val="2400"/>
              <a:buChar char="●"/>
            </a:pPr>
            <a:r>
              <a:rPr lang="en" sz="2400"/>
              <a:t>Euler’s Formula: r = e - v + 2.</a:t>
            </a:r>
            <a:endParaRPr sz="2400"/>
          </a:p>
          <a:p>
            <a:pPr indent="-381000" lvl="0" marL="457200" rtl="0" algn="l">
              <a:lnSpc>
                <a:spcPct val="115000"/>
              </a:lnSpc>
              <a:spcBef>
                <a:spcPts val="0"/>
              </a:spcBef>
              <a:spcAft>
                <a:spcPts val="0"/>
              </a:spcAft>
              <a:buClr>
                <a:schemeClr val="dk1"/>
              </a:buClr>
              <a:buSzPts val="2400"/>
              <a:buChar char="●"/>
            </a:pPr>
            <a:r>
              <a:rPr lang="en" sz="2400">
                <a:solidFill>
                  <a:schemeClr val="dk1"/>
                </a:solidFill>
              </a:rPr>
              <a:t>If G be a connected planar simple graph, then</a:t>
            </a:r>
            <a:endParaRPr sz="2400">
              <a:solidFill>
                <a:schemeClr val="dk1"/>
              </a:solidFill>
            </a:endParaRPr>
          </a:p>
          <a:p>
            <a:pPr indent="-381000" lvl="1" marL="914400" rtl="0" algn="l">
              <a:lnSpc>
                <a:spcPct val="115000"/>
              </a:lnSpc>
              <a:spcBef>
                <a:spcPts val="0"/>
              </a:spcBef>
              <a:spcAft>
                <a:spcPts val="0"/>
              </a:spcAft>
              <a:buClr>
                <a:schemeClr val="dk1"/>
              </a:buClr>
              <a:buSzPts val="2400"/>
              <a:buChar char="○"/>
            </a:pPr>
            <a:r>
              <a:rPr lang="en" sz="2400">
                <a:solidFill>
                  <a:schemeClr val="dk1"/>
                </a:solidFill>
              </a:rPr>
              <a:t>if v ≥ 3, then e ≤ 3v - 6.</a:t>
            </a:r>
            <a:endParaRPr sz="2400">
              <a:solidFill>
                <a:schemeClr val="dk1"/>
              </a:solidFill>
            </a:endParaRPr>
          </a:p>
          <a:p>
            <a:pPr indent="-381000" lvl="1" marL="914400" rtl="0" algn="l">
              <a:lnSpc>
                <a:spcPct val="115000"/>
              </a:lnSpc>
              <a:spcBef>
                <a:spcPts val="0"/>
              </a:spcBef>
              <a:spcAft>
                <a:spcPts val="0"/>
              </a:spcAft>
              <a:buClr>
                <a:schemeClr val="dk1"/>
              </a:buClr>
              <a:buSzPts val="2400"/>
              <a:buChar char="○"/>
            </a:pPr>
            <a:r>
              <a:rPr lang="en" sz="2400">
                <a:solidFill>
                  <a:schemeClr val="dk1"/>
                </a:solidFill>
              </a:rPr>
              <a:t>G has a vertex of degree not exceeding 5.</a:t>
            </a:r>
            <a:endParaRPr sz="2400">
              <a:solidFill>
                <a:schemeClr val="dk1"/>
              </a:solidFill>
            </a:endParaRPr>
          </a:p>
          <a:p>
            <a:pPr indent="0" lvl="0" marL="914400" rtl="0" algn="l">
              <a:lnSpc>
                <a:spcPct val="115000"/>
              </a:lnSpc>
              <a:spcBef>
                <a:spcPts val="0"/>
              </a:spcBef>
              <a:spcAft>
                <a:spcPts val="0"/>
              </a:spcAft>
              <a:buNone/>
            </a:pPr>
            <a:r>
              <a:rPr lang="en" sz="2400">
                <a:solidFill>
                  <a:schemeClr val="dk1"/>
                </a:solidFill>
              </a:rPr>
              <a:t>∃v∈V deg(v) ≤ 5</a:t>
            </a:r>
            <a:endParaRPr sz="2400">
              <a:solidFill>
                <a:schemeClr val="dk1"/>
              </a:solidFill>
            </a:endParaRPr>
          </a:p>
          <a:p>
            <a:pPr indent="-381000" lvl="1" marL="914400" rtl="0" algn="l">
              <a:lnSpc>
                <a:spcPct val="115000"/>
              </a:lnSpc>
              <a:spcBef>
                <a:spcPts val="0"/>
              </a:spcBef>
              <a:spcAft>
                <a:spcPts val="0"/>
              </a:spcAft>
              <a:buClr>
                <a:schemeClr val="dk1"/>
              </a:buClr>
              <a:buSzPts val="2400"/>
              <a:buChar char="○"/>
            </a:pPr>
            <a:r>
              <a:rPr lang="en" sz="2400">
                <a:solidFill>
                  <a:schemeClr val="dk1"/>
                </a:solidFill>
              </a:rPr>
              <a:t>if v ≥ 3 and no circuits of length 3, then e ≤ 2v - 4.</a:t>
            </a:r>
            <a:endParaRPr sz="2400">
              <a:solidFill>
                <a:schemeClr val="dk1"/>
              </a:solidFill>
            </a:endParaRPr>
          </a:p>
          <a:p>
            <a:pPr indent="-381000" lvl="0" marL="457200" rtl="0" algn="l">
              <a:lnSpc>
                <a:spcPct val="115000"/>
              </a:lnSpc>
              <a:spcBef>
                <a:spcPts val="0"/>
              </a:spcBef>
              <a:spcAft>
                <a:spcPts val="0"/>
              </a:spcAft>
              <a:buSzPts val="2400"/>
              <a:buChar char="●"/>
            </a:pPr>
            <a:r>
              <a:rPr lang="en" sz="2400">
                <a:solidFill>
                  <a:schemeClr val="dk1"/>
                </a:solidFill>
              </a:rPr>
              <a:t>Homeomorphic Graphs</a:t>
            </a:r>
            <a:endParaRPr sz="2400"/>
          </a:p>
          <a:p>
            <a:pPr indent="-381000" lvl="0" marL="457200" rtl="0" algn="l">
              <a:lnSpc>
                <a:spcPct val="115000"/>
              </a:lnSpc>
              <a:spcBef>
                <a:spcPts val="0"/>
              </a:spcBef>
              <a:spcAft>
                <a:spcPts val="0"/>
              </a:spcAft>
              <a:buSzPts val="2400"/>
              <a:buChar char="●"/>
            </a:pPr>
            <a:r>
              <a:rPr lang="en" sz="2400"/>
              <a:t>Kuratowski’s theorem: A graph is non-planar iff it has a subgraph homeomorphic to K</a:t>
            </a:r>
            <a:r>
              <a:rPr baseline="-25000" lang="en" sz="2400"/>
              <a:t>5</a:t>
            </a:r>
            <a:r>
              <a:rPr lang="en" sz="2400"/>
              <a:t> or K</a:t>
            </a:r>
            <a:r>
              <a:rPr baseline="-25000" lang="en" sz="2400"/>
              <a:t>3,3</a:t>
            </a:r>
            <a:r>
              <a:rPr lang="en" sz="2400"/>
              <a:t>.</a:t>
            </a:r>
            <a:endParaRPr sz="2400"/>
          </a:p>
        </p:txBody>
      </p:sp>
      <p:pic>
        <p:nvPicPr>
          <p:cNvPr id="611" name="Google Shape;611;p107"/>
          <p:cNvPicPr preferRelativeResize="0"/>
          <p:nvPr/>
        </p:nvPicPr>
        <p:blipFill>
          <a:blip r:embed="rId3">
            <a:alphaModFix/>
          </a:blip>
          <a:stretch>
            <a:fillRect/>
          </a:stretch>
        </p:blipFill>
        <p:spPr>
          <a:xfrm>
            <a:off x="862629" y="1487925"/>
            <a:ext cx="3930075" cy="8193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108"/>
          <p:cNvSpPr txBox="1"/>
          <p:nvPr/>
        </p:nvSpPr>
        <p:spPr>
          <a:xfrm>
            <a:off x="270900" y="270900"/>
            <a:ext cx="8597400" cy="6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 polygon that is both equilateral and equiangular is called </a:t>
            </a:r>
            <a:r>
              <a:rPr b="1" lang="en" sz="2400"/>
              <a:t>regular polygon</a:t>
            </a:r>
            <a:r>
              <a:rPr lang="en"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 sz="2400"/>
              <a:t>Polyhedron</a:t>
            </a:r>
            <a:r>
              <a:rPr lang="en" sz="2400"/>
              <a:t> is a solid (3D) body whose surface consists of a number of polygonal faces.</a:t>
            </a:r>
            <a:endParaRPr sz="2400"/>
          </a:p>
          <a:p>
            <a:pPr indent="0" lvl="0" marL="0" rtl="0" algn="l">
              <a:spcBef>
                <a:spcPts val="0"/>
              </a:spcBef>
              <a:spcAft>
                <a:spcPts val="0"/>
              </a:spcAft>
              <a:buClr>
                <a:schemeClr val="dk1"/>
              </a:buClr>
              <a:buSzPts val="1100"/>
              <a:buFont typeface="Arial"/>
              <a:buNone/>
            </a:pPr>
            <a:r>
              <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Polyhedra can be represented as planar graphs.</a:t>
            </a:r>
            <a:endParaRPr sz="2400">
              <a:solidFill>
                <a:schemeClr val="dk1"/>
              </a:solidFill>
            </a:endParaRPr>
          </a:p>
          <a:p>
            <a:pPr indent="0" lvl="0" marL="0" rtl="0" algn="l">
              <a:spcBef>
                <a:spcPts val="0"/>
              </a:spcBef>
              <a:spcAft>
                <a:spcPts val="0"/>
              </a:spcAft>
              <a:buNone/>
            </a:pPr>
            <a:r>
              <a:rPr b="1" lang="en" sz="2400">
                <a:solidFill>
                  <a:schemeClr val="dk1"/>
                </a:solidFill>
              </a:rPr>
              <a:t>f = e - v + 2 </a:t>
            </a:r>
            <a:r>
              <a:rPr lang="en" sz="2400">
                <a:solidFill>
                  <a:schemeClr val="dk1"/>
                </a:solidFill>
              </a:rPr>
              <a:t>OR</a:t>
            </a:r>
            <a:r>
              <a:rPr b="1" lang="en" sz="2400">
                <a:solidFill>
                  <a:schemeClr val="dk1"/>
                </a:solidFill>
              </a:rPr>
              <a:t> f - e + v = 2</a:t>
            </a:r>
            <a:endParaRPr sz="2400">
              <a:solidFill>
                <a:schemeClr val="dk1"/>
              </a:solidFill>
            </a:endParaRPr>
          </a:p>
          <a:p>
            <a:pPr indent="0" lvl="0" marL="0" rtl="0" algn="l">
              <a:spcBef>
                <a:spcPts val="0"/>
              </a:spcBef>
              <a:spcAft>
                <a:spcPts val="0"/>
              </a:spcAft>
              <a:buClr>
                <a:schemeClr val="dk1"/>
              </a:buClr>
              <a:buSzPts val="1100"/>
              <a:buFont typeface="Arial"/>
              <a:buNone/>
            </a:pPr>
            <a:r>
              <a:t/>
            </a:r>
            <a:endParaRPr sz="2400">
              <a:solidFill>
                <a:schemeClr val="dk1"/>
              </a:solidFill>
            </a:endParaRPr>
          </a:p>
          <a:p>
            <a:pPr indent="0" lvl="0" marL="0" rtl="0" algn="l">
              <a:spcBef>
                <a:spcPts val="0"/>
              </a:spcBef>
              <a:spcAft>
                <a:spcPts val="0"/>
              </a:spcAft>
              <a:buNone/>
            </a:pPr>
            <a:r>
              <a:rPr b="1" lang="en" sz="2400"/>
              <a:t>Regular polyhedra</a:t>
            </a:r>
            <a:r>
              <a:rPr lang="en" sz="2400"/>
              <a:t> generalize the notion of a regular polygon to 3D. A regular polyhedron is a polyhedron with congruent faces and identical vertices.</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A regular polyhedron represented as {p, q}, having</a:t>
            </a:r>
            <a:endParaRPr sz="2400"/>
          </a:p>
          <a:p>
            <a:pPr indent="0" lvl="0" marL="0" rtl="0" algn="l">
              <a:spcBef>
                <a:spcPts val="0"/>
              </a:spcBef>
              <a:spcAft>
                <a:spcPts val="0"/>
              </a:spcAft>
              <a:buNone/>
            </a:pPr>
            <a:r>
              <a:rPr b="1" lang="en" sz="2400"/>
              <a:t>p sided regular polygons</a:t>
            </a:r>
            <a:r>
              <a:rPr lang="en" sz="2400"/>
              <a:t> and</a:t>
            </a:r>
            <a:endParaRPr sz="2400"/>
          </a:p>
          <a:p>
            <a:pPr indent="0" lvl="0" marL="0" rtl="0" algn="l">
              <a:spcBef>
                <a:spcPts val="0"/>
              </a:spcBef>
              <a:spcAft>
                <a:spcPts val="0"/>
              </a:spcAft>
              <a:buNone/>
            </a:pPr>
            <a:r>
              <a:rPr b="1" lang="en" sz="2400"/>
              <a:t>q faces</a:t>
            </a:r>
            <a:r>
              <a:rPr lang="en" sz="2400"/>
              <a:t> meeting at every vertex.</a:t>
            </a:r>
            <a:endParaRPr sz="2400"/>
          </a:p>
          <a:p>
            <a:pPr indent="0" lvl="0" marL="0" rtl="0" algn="l">
              <a:spcBef>
                <a:spcPts val="0"/>
              </a:spcBef>
              <a:spcAft>
                <a:spcPts val="0"/>
              </a:spcAft>
              <a:buNone/>
            </a:pPr>
            <a:r>
              <a:t/>
            </a:r>
            <a:endParaRPr sz="24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pic>
        <p:nvPicPr>
          <p:cNvPr id="621" name="Google Shape;621;p109"/>
          <p:cNvPicPr preferRelativeResize="0"/>
          <p:nvPr/>
        </p:nvPicPr>
        <p:blipFill>
          <a:blip r:embed="rId3">
            <a:alphaModFix/>
          </a:blip>
          <a:stretch>
            <a:fillRect/>
          </a:stretch>
        </p:blipFill>
        <p:spPr>
          <a:xfrm>
            <a:off x="0" y="209400"/>
            <a:ext cx="9144000" cy="6095982"/>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110"/>
          <p:cNvSpPr txBox="1"/>
          <p:nvPr/>
        </p:nvSpPr>
        <p:spPr>
          <a:xfrm>
            <a:off x="273300" y="0"/>
            <a:ext cx="8597400" cy="64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Theorem:</a:t>
            </a:r>
            <a:r>
              <a:rPr lang="en" sz="2400"/>
              <a:t> There are only </a:t>
            </a:r>
            <a:r>
              <a:rPr b="1" lang="en" sz="2400"/>
              <a:t>five regular polyhedra</a:t>
            </a:r>
            <a:r>
              <a:rPr lang="en" sz="2400"/>
              <a:t>.</a:t>
            </a:r>
            <a:endParaRPr sz="2400"/>
          </a:p>
          <a:p>
            <a:pPr indent="0" lvl="0" marL="0" rtl="0" algn="l">
              <a:spcBef>
                <a:spcPts val="0"/>
              </a:spcBef>
              <a:spcAft>
                <a:spcPts val="0"/>
              </a:spcAft>
              <a:buNone/>
            </a:pPr>
            <a:r>
              <a:rPr b="1" lang="en" sz="2400"/>
              <a:t>Proof:</a:t>
            </a:r>
            <a:endParaRPr sz="2400"/>
          </a:p>
          <a:p>
            <a:pPr indent="0" lvl="0" marL="0" rtl="0" algn="l">
              <a:spcBef>
                <a:spcPts val="0"/>
              </a:spcBef>
              <a:spcAft>
                <a:spcPts val="0"/>
              </a:spcAft>
              <a:buNone/>
            </a:pPr>
            <a:r>
              <a:rPr lang="en" sz="2400"/>
              <a:t>Each face has p sides, ∴ </a:t>
            </a:r>
            <a:r>
              <a:rPr b="1" lang="en" sz="2400"/>
              <a:t>2e = pf</a:t>
            </a:r>
            <a:endParaRPr b="1" sz="2400"/>
          </a:p>
          <a:p>
            <a:pPr indent="0" lvl="0" marL="0" rtl="0" algn="l">
              <a:spcBef>
                <a:spcPts val="0"/>
              </a:spcBef>
              <a:spcAft>
                <a:spcPts val="0"/>
              </a:spcAft>
              <a:buNone/>
            </a:pPr>
            <a:r>
              <a:rPr lang="en" sz="2400"/>
              <a:t>Each vertex has q edges, </a:t>
            </a:r>
            <a:r>
              <a:rPr lang="en" sz="2400">
                <a:solidFill>
                  <a:schemeClr val="dk1"/>
                </a:solidFill>
              </a:rPr>
              <a:t>∴ </a:t>
            </a:r>
            <a:r>
              <a:rPr b="1" lang="en" sz="2400"/>
              <a:t>2e = qv</a:t>
            </a:r>
            <a:endParaRPr b="1" sz="2400"/>
          </a:p>
          <a:p>
            <a:pPr indent="0" lvl="0" marL="0" rtl="0" algn="l">
              <a:spcBef>
                <a:spcPts val="0"/>
              </a:spcBef>
              <a:spcAft>
                <a:spcPts val="0"/>
              </a:spcAft>
              <a:buNone/>
            </a:pPr>
            <a:r>
              <a:rPr b="1" lang="en" sz="2400"/>
              <a:t>f = e - v + 2</a:t>
            </a:r>
            <a:r>
              <a:rPr lang="en" sz="2400"/>
              <a:t> </a:t>
            </a:r>
            <a:endParaRPr sz="2400"/>
          </a:p>
          <a:p>
            <a:pPr indent="0" lvl="0" marL="0" rtl="0" algn="l">
              <a:spcBef>
                <a:spcPts val="0"/>
              </a:spcBef>
              <a:spcAft>
                <a:spcPts val="0"/>
              </a:spcAft>
              <a:buNone/>
            </a:pPr>
            <a:r>
              <a:rPr lang="en" sz="2400"/>
              <a:t>2e/p = e - 2e/q + 2</a:t>
            </a:r>
            <a:endParaRPr sz="2400"/>
          </a:p>
          <a:p>
            <a:pPr indent="0" lvl="0" marL="0" rtl="0" algn="l">
              <a:spcBef>
                <a:spcPts val="0"/>
              </a:spcBef>
              <a:spcAft>
                <a:spcPts val="0"/>
              </a:spcAft>
              <a:buNone/>
            </a:pPr>
            <a:r>
              <a:rPr lang="en" sz="2400"/>
              <a:t>2e(1/p + 1/q) = e + 2</a:t>
            </a:r>
            <a:endParaRPr sz="2400"/>
          </a:p>
          <a:p>
            <a:pPr indent="0" lvl="0" marL="0" rtl="0" algn="l">
              <a:spcBef>
                <a:spcPts val="0"/>
              </a:spcBef>
              <a:spcAft>
                <a:spcPts val="0"/>
              </a:spcAft>
              <a:buNone/>
            </a:pPr>
            <a:r>
              <a:rPr b="1" lang="en" sz="2400"/>
              <a:t>1/p + 1/q = 1/2 + 1/e</a:t>
            </a:r>
            <a:endParaRPr b="1"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p and q are at least 3.</a:t>
            </a:r>
            <a:endParaRPr sz="2400"/>
          </a:p>
          <a:p>
            <a:pPr indent="0" lvl="0" marL="0" rtl="0" algn="l">
              <a:spcBef>
                <a:spcPts val="0"/>
              </a:spcBef>
              <a:spcAft>
                <a:spcPts val="0"/>
              </a:spcAft>
              <a:buNone/>
            </a:pPr>
            <a:r>
              <a:rPr lang="en" sz="2400"/>
              <a:t>p and q both equal to 4 is impossible.</a:t>
            </a:r>
            <a:endParaRPr sz="2400"/>
          </a:p>
          <a:p>
            <a:pPr indent="0" lvl="0" marL="0" rtl="0" algn="l">
              <a:spcBef>
                <a:spcPts val="0"/>
              </a:spcBef>
              <a:spcAft>
                <a:spcPts val="0"/>
              </a:spcAft>
              <a:buNone/>
            </a:pPr>
            <a:r>
              <a:rPr lang="en" sz="2400"/>
              <a:t>p and q, one of them 3 and the other 6 or more is impossible.</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if p=3, then q = 3, 4, or 5</a:t>
            </a:r>
            <a:endParaRPr sz="2400"/>
          </a:p>
          <a:p>
            <a:pPr indent="0" lvl="0" marL="0" rtl="0" algn="l">
              <a:spcBef>
                <a:spcPts val="0"/>
              </a:spcBef>
              <a:spcAft>
                <a:spcPts val="0"/>
              </a:spcAft>
              <a:buNone/>
            </a:pPr>
            <a:r>
              <a:rPr lang="en" sz="2400"/>
              <a:t>if q=3, then p = 4 or 5 (p=3 case is already counted)</a:t>
            </a:r>
            <a:endParaRPr sz="2400"/>
          </a:p>
          <a:p>
            <a:pPr indent="0" lvl="0" marL="0" rtl="0" algn="l">
              <a:spcBef>
                <a:spcPts val="0"/>
              </a:spcBef>
              <a:spcAft>
                <a:spcPts val="0"/>
              </a:spcAft>
              <a:buNone/>
            </a:pPr>
            <a:r>
              <a:rPr lang="en" sz="2400"/>
              <a:t>Therefore, the only possible regular polyhedra are:</a:t>
            </a:r>
            <a:endParaRPr sz="2400"/>
          </a:p>
          <a:p>
            <a:pPr indent="0" lvl="0" marL="0" rtl="0" algn="l">
              <a:spcBef>
                <a:spcPts val="0"/>
              </a:spcBef>
              <a:spcAft>
                <a:spcPts val="0"/>
              </a:spcAft>
              <a:buNone/>
            </a:pPr>
            <a:r>
              <a:rPr lang="en" sz="2400"/>
              <a:t>{3,3}, {3,4}, {3,5}, {4,3} and {5,3}</a:t>
            </a:r>
            <a:endParaRPr sz="24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111"/>
          <p:cNvSpPr txBox="1"/>
          <p:nvPr/>
        </p:nvSpPr>
        <p:spPr>
          <a:xfrm>
            <a:off x="270900" y="270900"/>
            <a:ext cx="4048200" cy="60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Graph Coloring:</a:t>
            </a:r>
            <a:endParaRPr b="1"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Problem of finding the least number of colors that can be used to color a geo-map so that adjacent regions never have the same color.</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 sz="2400"/>
              <a:t>Conjecture of the 1850s:</a:t>
            </a:r>
            <a:endParaRPr b="1" sz="2400"/>
          </a:p>
          <a:p>
            <a:pPr indent="0" lvl="0" marL="0" rtl="0" algn="l">
              <a:spcBef>
                <a:spcPts val="0"/>
              </a:spcBef>
              <a:spcAft>
                <a:spcPts val="0"/>
              </a:spcAft>
              <a:buNone/>
            </a:pPr>
            <a:r>
              <a:rPr lang="en" sz="2400"/>
              <a:t>Number of colors needed to color any geo-map is not more than four, where adjacent regions never have same color.</a:t>
            </a:r>
            <a:endParaRPr sz="2400"/>
          </a:p>
        </p:txBody>
      </p:sp>
      <p:pic>
        <p:nvPicPr>
          <p:cNvPr id="632" name="Google Shape;632;p111"/>
          <p:cNvPicPr preferRelativeResize="0"/>
          <p:nvPr/>
        </p:nvPicPr>
        <p:blipFill>
          <a:blip r:embed="rId3">
            <a:alphaModFix/>
          </a:blip>
          <a:stretch>
            <a:fillRect/>
          </a:stretch>
        </p:blipFill>
        <p:spPr>
          <a:xfrm>
            <a:off x="4366025" y="-9"/>
            <a:ext cx="4777975" cy="637638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pic>
        <p:nvPicPr>
          <p:cNvPr id="637" name="Google Shape;637;p112"/>
          <p:cNvPicPr preferRelativeResize="0"/>
          <p:nvPr/>
        </p:nvPicPr>
        <p:blipFill>
          <a:blip r:embed="rId3">
            <a:alphaModFix/>
          </a:blip>
          <a:stretch>
            <a:fillRect/>
          </a:stretch>
        </p:blipFill>
        <p:spPr>
          <a:xfrm>
            <a:off x="79500" y="0"/>
            <a:ext cx="8368650" cy="5516700"/>
          </a:xfrm>
          <a:prstGeom prst="rect">
            <a:avLst/>
          </a:prstGeom>
          <a:noFill/>
          <a:ln>
            <a:noFill/>
          </a:ln>
        </p:spPr>
      </p:pic>
      <p:sp>
        <p:nvSpPr>
          <p:cNvPr id="638" name="Google Shape;638;p112"/>
          <p:cNvSpPr txBox="1"/>
          <p:nvPr/>
        </p:nvSpPr>
        <p:spPr>
          <a:xfrm>
            <a:off x="257000" y="5516700"/>
            <a:ext cx="8757300" cy="9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Euler’s Formula and Graph Duality</a:t>
            </a:r>
            <a:endParaRPr b="1" sz="2400">
              <a:solidFill>
                <a:schemeClr val="dk1"/>
              </a:solidFill>
            </a:endParaRPr>
          </a:p>
          <a:p>
            <a:pPr indent="0" lvl="0" marL="0" rtl="0" algn="l">
              <a:spcBef>
                <a:spcPts val="0"/>
              </a:spcBef>
              <a:spcAft>
                <a:spcPts val="0"/>
              </a:spcAft>
              <a:buNone/>
            </a:pPr>
            <a:r>
              <a:rPr b="1" lang="en" sz="2400" u="sng">
                <a:solidFill>
                  <a:schemeClr val="hlink"/>
                </a:solidFill>
                <a:hlinkClick r:id="rId4"/>
              </a:rPr>
              <a:t>https://www.youtube.com/watch?v=-9OUyo8NFZg</a:t>
            </a:r>
            <a:endParaRPr b="1" sz="2400">
              <a:solidFill>
                <a:schemeClr val="dk1"/>
              </a:solidFill>
            </a:endParaRPr>
          </a:p>
          <a:p>
            <a:pPr indent="0" lvl="0" marL="0" rtl="0" algn="l">
              <a:spcBef>
                <a:spcPts val="0"/>
              </a:spcBef>
              <a:spcAft>
                <a:spcPts val="0"/>
              </a:spcAft>
              <a:buNone/>
            </a:pPr>
            <a:r>
              <a:t/>
            </a:r>
            <a:endParaRPr b="1" sz="2400">
              <a:solidFill>
                <a:schemeClr val="dk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113"/>
          <p:cNvSpPr txBox="1"/>
          <p:nvPr/>
        </p:nvSpPr>
        <p:spPr>
          <a:xfrm>
            <a:off x="270900" y="270900"/>
            <a:ext cx="8597400" cy="57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 </a:t>
            </a:r>
            <a:r>
              <a:rPr b="1" lang="en" sz="2400"/>
              <a:t>coloring</a:t>
            </a:r>
            <a:r>
              <a:rPr lang="en" sz="2400"/>
              <a:t> of a simple graph is the assignment of a color to each vertex of the graph so that no two adjacent vertices are assigned the same color.</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The </a:t>
            </a:r>
            <a:r>
              <a:rPr b="1" lang="en" sz="2400"/>
              <a:t>chromatic number</a:t>
            </a:r>
            <a:r>
              <a:rPr lang="en" sz="2400"/>
              <a:t> of a graph 𝛘(G) is the least number of colors needed for coloring of the graph.</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 sz="2400"/>
              <a:t>The Four Color Theorem</a:t>
            </a:r>
            <a:r>
              <a:rPr lang="en" sz="2400"/>
              <a:t>:</a:t>
            </a:r>
            <a:endParaRPr sz="2400"/>
          </a:p>
          <a:p>
            <a:pPr indent="0" lvl="0" marL="0" rtl="0" algn="l">
              <a:spcBef>
                <a:spcPts val="0"/>
              </a:spcBef>
              <a:spcAft>
                <a:spcPts val="0"/>
              </a:spcAft>
              <a:buNone/>
            </a:pPr>
            <a:r>
              <a:rPr lang="en" sz="2400"/>
              <a:t>The chromatic number of a planar </a:t>
            </a:r>
            <a:endParaRPr sz="2400"/>
          </a:p>
          <a:p>
            <a:pPr indent="0" lvl="0" marL="0" rtl="0" algn="l">
              <a:spcBef>
                <a:spcPts val="0"/>
              </a:spcBef>
              <a:spcAft>
                <a:spcPts val="0"/>
              </a:spcAft>
              <a:buNone/>
            </a:pPr>
            <a:r>
              <a:rPr lang="en" sz="2400"/>
              <a:t>graph is no greater than four.</a:t>
            </a:r>
            <a:endParaRPr sz="2400"/>
          </a:p>
          <a:p>
            <a:pPr indent="0" lvl="0" marL="0" rtl="0" algn="l">
              <a:spcBef>
                <a:spcPts val="0"/>
              </a:spcBef>
              <a:spcAft>
                <a:spcPts val="0"/>
              </a:spcAft>
              <a:buNone/>
            </a:pPr>
            <a:r>
              <a:rPr b="1" lang="en" sz="2400"/>
              <a:t>Proof:</a:t>
            </a:r>
            <a:r>
              <a:rPr lang="en" sz="2400"/>
              <a:t> Now there is a proof, but is </a:t>
            </a:r>
            <a:endParaRPr sz="2400"/>
          </a:p>
          <a:p>
            <a:pPr indent="0" lvl="0" marL="0" rtl="0" algn="l">
              <a:spcBef>
                <a:spcPts val="0"/>
              </a:spcBef>
              <a:spcAft>
                <a:spcPts val="0"/>
              </a:spcAft>
              <a:buNone/>
            </a:pPr>
            <a:r>
              <a:rPr lang="en" sz="2400"/>
              <a:t>out of scope for us.</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What is the chromatic number </a:t>
            </a:r>
            <a:endParaRPr sz="2400"/>
          </a:p>
          <a:p>
            <a:pPr indent="0" lvl="0" marL="0" rtl="0" algn="l">
              <a:spcBef>
                <a:spcPts val="0"/>
              </a:spcBef>
              <a:spcAft>
                <a:spcPts val="0"/>
              </a:spcAft>
              <a:buNone/>
            </a:pPr>
            <a:r>
              <a:rPr lang="en" sz="2400"/>
              <a:t>of Petersen graph?</a:t>
            </a:r>
            <a:endParaRPr sz="2400"/>
          </a:p>
        </p:txBody>
      </p:sp>
      <p:pic>
        <p:nvPicPr>
          <p:cNvPr id="644" name="Google Shape;644;p113"/>
          <p:cNvPicPr preferRelativeResize="0"/>
          <p:nvPr/>
        </p:nvPicPr>
        <p:blipFill>
          <a:blip r:embed="rId3">
            <a:alphaModFix/>
          </a:blip>
          <a:stretch>
            <a:fillRect/>
          </a:stretch>
        </p:blipFill>
        <p:spPr>
          <a:xfrm>
            <a:off x="5608900" y="3349100"/>
            <a:ext cx="3102775" cy="30647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pic>
        <p:nvPicPr>
          <p:cNvPr id="649" name="Google Shape;649;p114"/>
          <p:cNvPicPr preferRelativeResize="0"/>
          <p:nvPr/>
        </p:nvPicPr>
        <p:blipFill>
          <a:blip r:embed="rId3">
            <a:alphaModFix/>
          </a:blip>
          <a:stretch>
            <a:fillRect/>
          </a:stretch>
        </p:blipFill>
        <p:spPr>
          <a:xfrm>
            <a:off x="2352100" y="0"/>
            <a:ext cx="6791900" cy="6791925"/>
          </a:xfrm>
          <a:prstGeom prst="rect">
            <a:avLst/>
          </a:prstGeom>
          <a:noFill/>
          <a:ln>
            <a:noFill/>
          </a:ln>
        </p:spPr>
      </p:pic>
      <p:sp>
        <p:nvSpPr>
          <p:cNvPr id="650" name="Google Shape;650;p114"/>
          <p:cNvSpPr txBox="1"/>
          <p:nvPr/>
        </p:nvSpPr>
        <p:spPr>
          <a:xfrm>
            <a:off x="270900" y="270900"/>
            <a:ext cx="2781600" cy="6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Petersen Graph:</a:t>
            </a:r>
            <a:r>
              <a:rPr lang="en" sz="2400">
                <a:solidFill>
                  <a:schemeClr val="dk1"/>
                </a:solidFill>
              </a:rPr>
              <a:t> </a:t>
            </a:r>
            <a:r>
              <a:rPr lang="en" sz="2400"/>
              <a:t>Chromatic number of the Petersen Graph is </a:t>
            </a:r>
            <a:r>
              <a:rPr b="1" lang="en" sz="2400"/>
              <a:t>3</a:t>
            </a:r>
            <a:r>
              <a:rPr lang="en"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115"/>
          <p:cNvSpPr txBox="1"/>
          <p:nvPr/>
        </p:nvSpPr>
        <p:spPr>
          <a:xfrm>
            <a:off x="270900" y="270900"/>
            <a:ext cx="8597400" cy="8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What is the chromatic number of the following graphs?</a:t>
            </a:r>
            <a:endParaRPr sz="2400"/>
          </a:p>
        </p:txBody>
      </p:sp>
      <p:pic>
        <p:nvPicPr>
          <p:cNvPr id="656" name="Google Shape;656;p115"/>
          <p:cNvPicPr preferRelativeResize="0"/>
          <p:nvPr/>
        </p:nvPicPr>
        <p:blipFill>
          <a:blip r:embed="rId3">
            <a:alphaModFix/>
          </a:blip>
          <a:stretch>
            <a:fillRect/>
          </a:stretch>
        </p:blipFill>
        <p:spPr>
          <a:xfrm>
            <a:off x="52225" y="1299744"/>
            <a:ext cx="9039549" cy="273452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116"/>
          <p:cNvSpPr txBox="1"/>
          <p:nvPr/>
        </p:nvSpPr>
        <p:spPr>
          <a:xfrm>
            <a:off x="270900" y="270900"/>
            <a:ext cx="8597400" cy="8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What is the chromatic number of the following graphs?</a:t>
            </a:r>
            <a:endParaRPr sz="2400"/>
          </a:p>
        </p:txBody>
      </p:sp>
      <p:pic>
        <p:nvPicPr>
          <p:cNvPr id="662" name="Google Shape;662;p116"/>
          <p:cNvPicPr preferRelativeResize="0"/>
          <p:nvPr/>
        </p:nvPicPr>
        <p:blipFill>
          <a:blip r:embed="rId3">
            <a:alphaModFix/>
          </a:blip>
          <a:stretch>
            <a:fillRect/>
          </a:stretch>
        </p:blipFill>
        <p:spPr>
          <a:xfrm>
            <a:off x="52225" y="1299744"/>
            <a:ext cx="9039549" cy="2734525"/>
          </a:xfrm>
          <a:prstGeom prst="rect">
            <a:avLst/>
          </a:prstGeom>
          <a:noFill/>
          <a:ln>
            <a:noFill/>
          </a:ln>
        </p:spPr>
      </p:pic>
      <p:sp>
        <p:nvSpPr>
          <p:cNvPr id="663" name="Google Shape;663;p116"/>
          <p:cNvSpPr txBox="1"/>
          <p:nvPr/>
        </p:nvSpPr>
        <p:spPr>
          <a:xfrm>
            <a:off x="270900" y="5364825"/>
            <a:ext cx="8597400" cy="12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Answer: 3 and 4, respectively.</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Examples:</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 sz="2400"/>
              <a:t>A simple graph</a:t>
            </a:r>
            <a:r>
              <a:rPr lang="en" sz="2400"/>
              <a:t>: Facebook friend-connections among the students of this class. (No self-loops and no parallel edges)</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 sz="2400"/>
              <a:t>A non-simple graph</a:t>
            </a:r>
            <a:r>
              <a:rPr lang="en" sz="2400"/>
              <a:t>: Web graph</a:t>
            </a:r>
            <a:endParaRPr sz="2400"/>
          </a:p>
          <a:p>
            <a:pPr indent="0" lvl="0" marL="0" rtl="0" algn="l">
              <a:spcBef>
                <a:spcPts val="0"/>
              </a:spcBef>
              <a:spcAft>
                <a:spcPts val="0"/>
              </a:spcAft>
              <a:buNone/>
            </a:pPr>
            <a:r>
              <a:rPr lang="en" sz="2400"/>
              <a:t>Graph of web pages with links where webpages are vertices and hyperlinks pointing to webpages are edges of the graph. A webpage may have link to the same page and a web page to point to some other web page multiple times. Google’s Pagerank algorithm uses a web-graph model.</a:t>
            </a:r>
            <a:endParaRPr sz="2400"/>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117"/>
          <p:cNvSpPr txBox="1"/>
          <p:nvPr/>
        </p:nvSpPr>
        <p:spPr>
          <a:xfrm>
            <a:off x="270900" y="270900"/>
            <a:ext cx="8597400" cy="8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What is the chromatic number of the following graphs?</a:t>
            </a:r>
            <a:endParaRPr sz="2400"/>
          </a:p>
        </p:txBody>
      </p:sp>
      <p:pic>
        <p:nvPicPr>
          <p:cNvPr id="669" name="Google Shape;669;p117"/>
          <p:cNvPicPr preferRelativeResize="0"/>
          <p:nvPr/>
        </p:nvPicPr>
        <p:blipFill>
          <a:blip r:embed="rId3">
            <a:alphaModFix/>
          </a:blip>
          <a:stretch>
            <a:fillRect/>
          </a:stretch>
        </p:blipFill>
        <p:spPr>
          <a:xfrm>
            <a:off x="822213" y="1484898"/>
            <a:ext cx="7494775" cy="29738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118"/>
          <p:cNvSpPr txBox="1"/>
          <p:nvPr/>
        </p:nvSpPr>
        <p:spPr>
          <a:xfrm>
            <a:off x="270900" y="270900"/>
            <a:ext cx="8597400" cy="8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What is the chromatic number of the following graphs?</a:t>
            </a:r>
            <a:endParaRPr sz="2400"/>
          </a:p>
        </p:txBody>
      </p:sp>
      <p:pic>
        <p:nvPicPr>
          <p:cNvPr id="675" name="Google Shape;675;p118"/>
          <p:cNvPicPr preferRelativeResize="0"/>
          <p:nvPr/>
        </p:nvPicPr>
        <p:blipFill>
          <a:blip r:embed="rId3">
            <a:alphaModFix/>
          </a:blip>
          <a:stretch>
            <a:fillRect/>
          </a:stretch>
        </p:blipFill>
        <p:spPr>
          <a:xfrm>
            <a:off x="822213" y="1484898"/>
            <a:ext cx="7494775" cy="2973825"/>
          </a:xfrm>
          <a:prstGeom prst="rect">
            <a:avLst/>
          </a:prstGeom>
          <a:noFill/>
          <a:ln>
            <a:noFill/>
          </a:ln>
        </p:spPr>
      </p:pic>
      <p:sp>
        <p:nvSpPr>
          <p:cNvPr id="676" name="Google Shape;676;p118"/>
          <p:cNvSpPr txBox="1"/>
          <p:nvPr/>
        </p:nvSpPr>
        <p:spPr>
          <a:xfrm>
            <a:off x="270900" y="4458725"/>
            <a:ext cx="8597400" cy="21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Answer: 4 and 5 for K</a:t>
            </a:r>
            <a:r>
              <a:rPr baseline="-25000" lang="en" sz="2400"/>
              <a:t>4</a:t>
            </a:r>
            <a:r>
              <a:rPr lang="en" sz="2400"/>
              <a:t> and K</a:t>
            </a:r>
            <a:r>
              <a:rPr baseline="-25000" lang="en" sz="2400"/>
              <a:t>5</a:t>
            </a:r>
            <a:r>
              <a:rPr lang="en" sz="2400"/>
              <a:t>, respectively.</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Chromatic number of K</a:t>
            </a:r>
            <a:r>
              <a:rPr baseline="-25000" lang="en" sz="2400"/>
              <a:t>n</a:t>
            </a:r>
            <a:r>
              <a:rPr lang="en" sz="2400"/>
              <a:t> is n.</a:t>
            </a:r>
            <a:endParaRPr sz="24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119"/>
          <p:cNvSpPr txBox="1"/>
          <p:nvPr/>
        </p:nvSpPr>
        <p:spPr>
          <a:xfrm>
            <a:off x="270900" y="270900"/>
            <a:ext cx="8597400" cy="8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What is the chromatic number of the following graphs?</a:t>
            </a:r>
            <a:endParaRPr sz="2400"/>
          </a:p>
        </p:txBody>
      </p:sp>
      <p:pic>
        <p:nvPicPr>
          <p:cNvPr id="682" name="Google Shape;682;p119"/>
          <p:cNvPicPr preferRelativeResize="0"/>
          <p:nvPr/>
        </p:nvPicPr>
        <p:blipFill>
          <a:blip r:embed="rId3">
            <a:alphaModFix/>
          </a:blip>
          <a:stretch>
            <a:fillRect/>
          </a:stretch>
        </p:blipFill>
        <p:spPr>
          <a:xfrm>
            <a:off x="445275" y="886375"/>
            <a:ext cx="4673275" cy="23366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120"/>
          <p:cNvSpPr txBox="1"/>
          <p:nvPr/>
        </p:nvSpPr>
        <p:spPr>
          <a:xfrm>
            <a:off x="270900" y="270900"/>
            <a:ext cx="8597400" cy="8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What is the chromatic number of the following graphs?</a:t>
            </a:r>
            <a:endParaRPr sz="2400"/>
          </a:p>
        </p:txBody>
      </p:sp>
      <p:pic>
        <p:nvPicPr>
          <p:cNvPr id="688" name="Google Shape;688;p120"/>
          <p:cNvPicPr preferRelativeResize="0"/>
          <p:nvPr/>
        </p:nvPicPr>
        <p:blipFill>
          <a:blip r:embed="rId3">
            <a:alphaModFix/>
          </a:blip>
          <a:stretch>
            <a:fillRect/>
          </a:stretch>
        </p:blipFill>
        <p:spPr>
          <a:xfrm>
            <a:off x="445275" y="886375"/>
            <a:ext cx="4201825" cy="2100900"/>
          </a:xfrm>
          <a:prstGeom prst="rect">
            <a:avLst/>
          </a:prstGeom>
          <a:noFill/>
          <a:ln>
            <a:noFill/>
          </a:ln>
        </p:spPr>
      </p:pic>
      <p:sp>
        <p:nvSpPr>
          <p:cNvPr id="689" name="Google Shape;689;p120"/>
          <p:cNvSpPr txBox="1"/>
          <p:nvPr/>
        </p:nvSpPr>
        <p:spPr>
          <a:xfrm>
            <a:off x="270900" y="3082175"/>
            <a:ext cx="8597400" cy="34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Answer: 2 for both graphs.</a:t>
            </a:r>
            <a:endParaRPr sz="2400"/>
          </a:p>
          <a:p>
            <a:pPr indent="0" lvl="0" marL="0" rtl="0" algn="l">
              <a:spcBef>
                <a:spcPts val="0"/>
              </a:spcBef>
              <a:spcAft>
                <a:spcPts val="0"/>
              </a:spcAft>
              <a:buNone/>
            </a:pPr>
            <a:r>
              <a:rPr lang="en" sz="2400"/>
              <a:t>Chromatic number of any bipartite graph is 2.</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 sz="2400"/>
              <a:t>Theorem we have seen:</a:t>
            </a:r>
            <a:r>
              <a:rPr lang="en" sz="2400"/>
              <a:t> </a:t>
            </a:r>
            <a:endParaRPr sz="2400"/>
          </a:p>
          <a:p>
            <a:pPr indent="0" lvl="0" marL="0" rtl="0" algn="l">
              <a:spcBef>
                <a:spcPts val="0"/>
              </a:spcBef>
              <a:spcAft>
                <a:spcPts val="0"/>
              </a:spcAft>
              <a:buNone/>
            </a:pPr>
            <a:r>
              <a:rPr lang="en" sz="2400"/>
              <a:t>A simple graph is bipartite if and only if it is possible to assign one of two different colors to each vertex of the graph so that no two adjacent vertices are assigned the same color.</a:t>
            </a:r>
            <a:endParaRPr sz="2400"/>
          </a:p>
          <a:p>
            <a:pPr indent="0" lvl="0" marL="0" rtl="0" algn="l">
              <a:spcBef>
                <a:spcPts val="0"/>
              </a:spcBef>
              <a:spcAft>
                <a:spcPts val="0"/>
              </a:spcAft>
              <a:buNone/>
            </a:pPr>
            <a:r>
              <a:rPr b="1" lang="en" sz="2400">
                <a:solidFill>
                  <a:schemeClr val="dk1"/>
                </a:solidFill>
              </a:rPr>
              <a:t>∴ A simple graph is bipartite iff its chromatic number is 2.</a:t>
            </a:r>
            <a:endParaRPr b="1" sz="24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121"/>
          <p:cNvSpPr txBox="1"/>
          <p:nvPr/>
        </p:nvSpPr>
        <p:spPr>
          <a:xfrm>
            <a:off x="270900" y="270900"/>
            <a:ext cx="8597400" cy="8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What is the chromatic number of the following graphs?</a:t>
            </a:r>
            <a:endParaRPr sz="2400"/>
          </a:p>
        </p:txBody>
      </p:sp>
      <p:pic>
        <p:nvPicPr>
          <p:cNvPr id="695" name="Google Shape;695;p121"/>
          <p:cNvPicPr preferRelativeResize="0"/>
          <p:nvPr/>
        </p:nvPicPr>
        <p:blipFill>
          <a:blip r:embed="rId3">
            <a:alphaModFix/>
          </a:blip>
          <a:stretch>
            <a:fillRect/>
          </a:stretch>
        </p:blipFill>
        <p:spPr>
          <a:xfrm>
            <a:off x="445275" y="1491230"/>
            <a:ext cx="8423026" cy="254305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p122"/>
          <p:cNvSpPr txBox="1"/>
          <p:nvPr/>
        </p:nvSpPr>
        <p:spPr>
          <a:xfrm>
            <a:off x="270900" y="270900"/>
            <a:ext cx="8597400" cy="8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What is the chromatic number of the following graphs?</a:t>
            </a:r>
            <a:endParaRPr sz="2400"/>
          </a:p>
        </p:txBody>
      </p:sp>
      <p:pic>
        <p:nvPicPr>
          <p:cNvPr id="701" name="Google Shape;701;p122"/>
          <p:cNvPicPr preferRelativeResize="0"/>
          <p:nvPr/>
        </p:nvPicPr>
        <p:blipFill>
          <a:blip r:embed="rId3">
            <a:alphaModFix/>
          </a:blip>
          <a:stretch>
            <a:fillRect/>
          </a:stretch>
        </p:blipFill>
        <p:spPr>
          <a:xfrm>
            <a:off x="445275" y="1491230"/>
            <a:ext cx="8423026" cy="2543054"/>
          </a:xfrm>
          <a:prstGeom prst="rect">
            <a:avLst/>
          </a:prstGeom>
          <a:noFill/>
          <a:ln>
            <a:noFill/>
          </a:ln>
        </p:spPr>
      </p:pic>
      <p:sp>
        <p:nvSpPr>
          <p:cNvPr id="702" name="Google Shape;702;p122"/>
          <p:cNvSpPr txBox="1"/>
          <p:nvPr/>
        </p:nvSpPr>
        <p:spPr>
          <a:xfrm>
            <a:off x="270900" y="4450425"/>
            <a:ext cx="8597400" cy="20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Answer: 2, 3 and 2, respectively.</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Chromatic number of a cycle graph is 2 if n is even, and 3 otherwise.</a:t>
            </a:r>
            <a:endParaRPr sz="24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123"/>
          <p:cNvSpPr txBox="1"/>
          <p:nvPr/>
        </p:nvSpPr>
        <p:spPr>
          <a:xfrm>
            <a:off x="270900" y="270900"/>
            <a:ext cx="8597400" cy="8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What is the chromatic number of the following graphs?</a:t>
            </a:r>
            <a:endParaRPr sz="2400"/>
          </a:p>
        </p:txBody>
      </p:sp>
      <p:pic>
        <p:nvPicPr>
          <p:cNvPr id="708" name="Google Shape;708;p123"/>
          <p:cNvPicPr preferRelativeResize="0"/>
          <p:nvPr/>
        </p:nvPicPr>
        <p:blipFill>
          <a:blip r:embed="rId3">
            <a:alphaModFix/>
          </a:blip>
          <a:stretch>
            <a:fillRect/>
          </a:stretch>
        </p:blipFill>
        <p:spPr>
          <a:xfrm>
            <a:off x="270904" y="986275"/>
            <a:ext cx="8423025" cy="4043052"/>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124"/>
          <p:cNvSpPr txBox="1"/>
          <p:nvPr/>
        </p:nvSpPr>
        <p:spPr>
          <a:xfrm>
            <a:off x="270900" y="270900"/>
            <a:ext cx="8597400" cy="8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What is the chromatic number of the following graphs?</a:t>
            </a:r>
            <a:endParaRPr sz="2400"/>
          </a:p>
        </p:txBody>
      </p:sp>
      <p:pic>
        <p:nvPicPr>
          <p:cNvPr id="714" name="Google Shape;714;p124"/>
          <p:cNvPicPr preferRelativeResize="0"/>
          <p:nvPr/>
        </p:nvPicPr>
        <p:blipFill>
          <a:blip r:embed="rId3">
            <a:alphaModFix/>
          </a:blip>
          <a:stretch>
            <a:fillRect/>
          </a:stretch>
        </p:blipFill>
        <p:spPr>
          <a:xfrm>
            <a:off x="270904" y="986275"/>
            <a:ext cx="8423025" cy="4043052"/>
          </a:xfrm>
          <a:prstGeom prst="rect">
            <a:avLst/>
          </a:prstGeom>
          <a:noFill/>
          <a:ln>
            <a:noFill/>
          </a:ln>
        </p:spPr>
      </p:pic>
      <p:sp>
        <p:nvSpPr>
          <p:cNvPr id="715" name="Google Shape;715;p124"/>
          <p:cNvSpPr txBox="1"/>
          <p:nvPr/>
        </p:nvSpPr>
        <p:spPr>
          <a:xfrm>
            <a:off x="270900" y="5285550"/>
            <a:ext cx="8597400" cy="14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Answer: 2 for all the graphs.</a:t>
            </a:r>
            <a:endParaRPr sz="2400"/>
          </a:p>
          <a:p>
            <a:pPr indent="0" lvl="0" marL="0" rtl="0" algn="l">
              <a:spcBef>
                <a:spcPts val="0"/>
              </a:spcBef>
              <a:spcAft>
                <a:spcPts val="0"/>
              </a:spcAft>
              <a:buNone/>
            </a:pPr>
            <a:r>
              <a:rPr lang="en" sz="2400">
                <a:solidFill>
                  <a:schemeClr val="dk1"/>
                </a:solidFill>
              </a:rPr>
              <a:t>Q</a:t>
            </a:r>
            <a:r>
              <a:rPr baseline="-25000" lang="en" sz="2400">
                <a:solidFill>
                  <a:schemeClr val="dk1"/>
                </a:solidFill>
              </a:rPr>
              <a:t>n</a:t>
            </a:r>
            <a:r>
              <a:rPr lang="en" sz="2400">
                <a:solidFill>
                  <a:schemeClr val="dk1"/>
                </a:solidFill>
              </a:rPr>
              <a:t> is bipartite and ∴ </a:t>
            </a:r>
            <a:r>
              <a:rPr lang="en" sz="2400"/>
              <a:t>Chromatic number of a graph Q</a:t>
            </a:r>
            <a:r>
              <a:rPr baseline="-25000" lang="en" sz="2400"/>
              <a:t>n</a:t>
            </a:r>
            <a:r>
              <a:rPr lang="en" sz="2400"/>
              <a:t> is 2. </a:t>
            </a:r>
            <a:endParaRPr sz="2400"/>
          </a:p>
          <a:p>
            <a:pPr indent="0" lvl="0" marL="0" rtl="0" algn="l">
              <a:spcBef>
                <a:spcPts val="0"/>
              </a:spcBef>
              <a:spcAft>
                <a:spcPts val="0"/>
              </a:spcAft>
              <a:buNone/>
            </a:pPr>
            <a:r>
              <a:t/>
            </a:r>
            <a:endParaRPr sz="24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pic>
        <p:nvPicPr>
          <p:cNvPr id="720" name="Google Shape;720;p125"/>
          <p:cNvPicPr preferRelativeResize="0"/>
          <p:nvPr/>
        </p:nvPicPr>
        <p:blipFill>
          <a:blip r:embed="rId3">
            <a:alphaModFix/>
          </a:blip>
          <a:stretch>
            <a:fillRect/>
          </a:stretch>
        </p:blipFill>
        <p:spPr>
          <a:xfrm>
            <a:off x="2" y="381000"/>
            <a:ext cx="9143999" cy="5206851"/>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126"/>
          <p:cNvSpPr txBox="1"/>
          <p:nvPr/>
        </p:nvSpPr>
        <p:spPr>
          <a:xfrm>
            <a:off x="270900" y="270900"/>
            <a:ext cx="8597400" cy="20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Application: </a:t>
            </a:r>
            <a:r>
              <a:rPr b="1" lang="en" sz="2400"/>
              <a:t>Scheduling Exams</a:t>
            </a:r>
            <a:endParaRPr b="1" sz="2400"/>
          </a:p>
          <a:p>
            <a:pPr indent="0" lvl="0" marL="0" rtl="0" algn="l">
              <a:spcBef>
                <a:spcPts val="0"/>
              </a:spcBef>
              <a:spcAft>
                <a:spcPts val="0"/>
              </a:spcAft>
              <a:buNone/>
            </a:pPr>
            <a:r>
              <a:rPr lang="en" sz="2400"/>
              <a:t>Each vertex represents a course.</a:t>
            </a:r>
            <a:endParaRPr sz="2400"/>
          </a:p>
          <a:p>
            <a:pPr indent="0" lvl="0" marL="0" rtl="0" algn="l">
              <a:spcBef>
                <a:spcPts val="0"/>
              </a:spcBef>
              <a:spcAft>
                <a:spcPts val="0"/>
              </a:spcAft>
              <a:buNone/>
            </a:pPr>
            <a:r>
              <a:rPr lang="en" sz="2400"/>
              <a:t>An edge represents there is a student who has taken both the courses.</a:t>
            </a:r>
            <a:endParaRPr sz="2400"/>
          </a:p>
          <a:p>
            <a:pPr indent="0" lvl="0" marL="0" rtl="0" algn="l">
              <a:spcBef>
                <a:spcPts val="0"/>
              </a:spcBef>
              <a:spcAft>
                <a:spcPts val="0"/>
              </a:spcAft>
              <a:buNone/>
            </a:pPr>
            <a:r>
              <a:rPr lang="en" sz="2400"/>
              <a:t>Same colored vertices can be scheduled at the same time.</a:t>
            </a:r>
            <a:endParaRPr sz="2400"/>
          </a:p>
        </p:txBody>
      </p:sp>
      <p:pic>
        <p:nvPicPr>
          <p:cNvPr id="726" name="Google Shape;726;p126"/>
          <p:cNvPicPr preferRelativeResize="0"/>
          <p:nvPr/>
        </p:nvPicPr>
        <p:blipFill>
          <a:blip r:embed="rId3">
            <a:alphaModFix/>
          </a:blip>
          <a:stretch>
            <a:fillRect/>
          </a:stretch>
        </p:blipFill>
        <p:spPr>
          <a:xfrm>
            <a:off x="1980063" y="2357402"/>
            <a:ext cx="5183875" cy="3936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nvSpPr>
        <p:spPr>
          <a:xfrm>
            <a:off x="270900" y="270900"/>
            <a:ext cx="8597400" cy="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Infinite graphs:</a:t>
            </a:r>
            <a:r>
              <a:rPr lang="en" sz="2400"/>
              <a:t> (number of vertices are infinite)</a:t>
            </a:r>
            <a:endParaRPr sz="2400"/>
          </a:p>
        </p:txBody>
      </p:sp>
      <p:pic>
        <p:nvPicPr>
          <p:cNvPr id="97" name="Google Shape;97;p19"/>
          <p:cNvPicPr preferRelativeResize="0"/>
          <p:nvPr/>
        </p:nvPicPr>
        <p:blipFill>
          <a:blip r:embed="rId3">
            <a:alphaModFix/>
          </a:blip>
          <a:stretch>
            <a:fillRect/>
          </a:stretch>
        </p:blipFill>
        <p:spPr>
          <a:xfrm>
            <a:off x="445275" y="834605"/>
            <a:ext cx="3871400" cy="2389575"/>
          </a:xfrm>
          <a:prstGeom prst="rect">
            <a:avLst/>
          </a:prstGeom>
          <a:noFill/>
          <a:ln>
            <a:noFill/>
          </a:ln>
        </p:spPr>
      </p:pic>
      <p:pic>
        <p:nvPicPr>
          <p:cNvPr id="98" name="Google Shape;98;p19"/>
          <p:cNvPicPr preferRelativeResize="0"/>
          <p:nvPr/>
        </p:nvPicPr>
        <p:blipFill>
          <a:blip r:embed="rId4">
            <a:alphaModFix/>
          </a:blip>
          <a:stretch>
            <a:fillRect/>
          </a:stretch>
        </p:blipFill>
        <p:spPr>
          <a:xfrm>
            <a:off x="574525" y="3989275"/>
            <a:ext cx="6286500" cy="23050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127"/>
          <p:cNvSpPr txBox="1"/>
          <p:nvPr/>
        </p:nvSpPr>
        <p:spPr>
          <a:xfrm>
            <a:off x="204325" y="270900"/>
            <a:ext cx="87864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rPr>
              <a:t>Application: </a:t>
            </a:r>
            <a:r>
              <a:rPr b="1" lang="en" sz="2400">
                <a:solidFill>
                  <a:schemeClr val="dk1"/>
                </a:solidFill>
              </a:rPr>
              <a:t>Index registers</a:t>
            </a:r>
            <a:endParaRPr b="1"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a:t>
            </a:r>
            <a:r>
              <a:rPr b="1" lang="en" sz="2400">
                <a:solidFill>
                  <a:schemeClr val="dk1"/>
                </a:solidFill>
              </a:rPr>
              <a:t>Interference graph</a:t>
            </a:r>
            <a:r>
              <a:rPr lang="en" sz="2400">
                <a:solidFill>
                  <a:schemeClr val="dk1"/>
                </a:solidFill>
              </a:rPr>
              <a:t>)</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Compilers could assign CPU registers to hold loop indices or local variables.</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A vertex represents a variable.</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An edge represents the two variables have overlapping scope.</a:t>
            </a:r>
            <a:endParaRPr sz="2400">
              <a:solidFill>
                <a:schemeClr val="dk1"/>
              </a:solidFill>
            </a:endParaRPr>
          </a:p>
          <a:p>
            <a:pPr indent="0" lvl="0" marL="0" rtl="0" algn="l">
              <a:spcBef>
                <a:spcPts val="0"/>
              </a:spcBef>
              <a:spcAft>
                <a:spcPts val="0"/>
              </a:spcAft>
              <a:buNone/>
            </a:pPr>
            <a:r>
              <a:rPr lang="en" sz="2400">
                <a:solidFill>
                  <a:schemeClr val="dk1"/>
                </a:solidFill>
              </a:rPr>
              <a:t>Number of colors indicates the minimum number of CPU registers needed.</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Compilers could assign CPU registers to hold loop indices.</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A vertex represents a variable.</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An edge represents the two variables have overlapping scope.</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Number of colors indicates the minimum number of CPU registers needed.</a:t>
            </a:r>
            <a:endParaRPr sz="2400">
              <a:solidFill>
                <a:schemeClr val="dk1"/>
              </a:solidFill>
            </a:endParaRPr>
          </a:p>
          <a:p>
            <a:pPr indent="0" lvl="0" marL="0" rtl="0" algn="l">
              <a:spcBef>
                <a:spcPts val="0"/>
              </a:spcBef>
              <a:spcAft>
                <a:spcPts val="0"/>
              </a:spcAft>
              <a:buNone/>
            </a:pPr>
            <a:r>
              <a:t/>
            </a:r>
            <a:endParaRPr sz="2400">
              <a:solidFill>
                <a:schemeClr val="dk1"/>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128"/>
          <p:cNvSpPr txBox="1"/>
          <p:nvPr/>
        </p:nvSpPr>
        <p:spPr>
          <a:xfrm>
            <a:off x="270900" y="270900"/>
            <a:ext cx="8597400" cy="61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&lt; Graphs /&gt;</a:t>
            </a:r>
            <a:endParaRPr b="1" sz="2400"/>
          </a:p>
          <a:p>
            <a:pPr indent="0" lvl="0" marL="0" rtl="0" algn="l">
              <a:spcBef>
                <a:spcPts val="0"/>
              </a:spcBef>
              <a:spcAft>
                <a:spcPts val="0"/>
              </a:spcAft>
              <a:buNone/>
            </a:pPr>
            <a:r>
              <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nvSpPr>
        <p:spPr>
          <a:xfrm>
            <a:off x="270900" y="399225"/>
            <a:ext cx="4766700" cy="27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Directed and Undirected Graphs:</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solidFill>
                  <a:schemeClr val="dk1"/>
                </a:solidFill>
              </a:rPr>
              <a:t>Eg: Facebook friend-connections among the students of this class is an undirected graph. (A friend-connection is always bidirectional)</a:t>
            </a:r>
            <a:endParaRPr sz="2400">
              <a:solidFill>
                <a:schemeClr val="dk1"/>
              </a:solidFill>
            </a:endParaRPr>
          </a:p>
        </p:txBody>
      </p:sp>
      <p:pic>
        <p:nvPicPr>
          <p:cNvPr id="104" name="Google Shape;104;p20"/>
          <p:cNvPicPr preferRelativeResize="0"/>
          <p:nvPr/>
        </p:nvPicPr>
        <p:blipFill>
          <a:blip r:embed="rId3">
            <a:alphaModFix/>
          </a:blip>
          <a:stretch>
            <a:fillRect/>
          </a:stretch>
        </p:blipFill>
        <p:spPr>
          <a:xfrm>
            <a:off x="5037550" y="252200"/>
            <a:ext cx="4037200" cy="3298000"/>
          </a:xfrm>
          <a:prstGeom prst="rect">
            <a:avLst/>
          </a:prstGeom>
          <a:noFill/>
          <a:ln>
            <a:noFill/>
          </a:ln>
        </p:spPr>
      </p:pic>
      <p:sp>
        <p:nvSpPr>
          <p:cNvPr id="105" name="Google Shape;105;p20"/>
          <p:cNvSpPr txBox="1"/>
          <p:nvPr/>
        </p:nvSpPr>
        <p:spPr>
          <a:xfrm>
            <a:off x="423300" y="3558100"/>
            <a:ext cx="8597400" cy="2794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2400"/>
              <a:t>Digraph:</a:t>
            </a:r>
            <a:r>
              <a:rPr lang="en" sz="2400"/>
              <a:t> A directed graph often called as a digraph.</a:t>
            </a:r>
            <a:endParaRPr sz="2400"/>
          </a:p>
          <a:p>
            <a:pPr indent="-381000" lvl="0" marL="457200" rtl="0" algn="l">
              <a:spcBef>
                <a:spcPts val="0"/>
              </a:spcBef>
              <a:spcAft>
                <a:spcPts val="0"/>
              </a:spcAft>
              <a:buClr>
                <a:schemeClr val="dk1"/>
              </a:buClr>
              <a:buSzPts val="2400"/>
              <a:buChar char="❏"/>
            </a:pPr>
            <a:r>
              <a:rPr b="1" lang="en" sz="2400">
                <a:solidFill>
                  <a:schemeClr val="dk1"/>
                </a:solidFill>
              </a:rPr>
              <a:t>Arc:</a:t>
            </a:r>
            <a:r>
              <a:rPr lang="en" sz="2400">
                <a:solidFill>
                  <a:schemeClr val="dk1"/>
                </a:solidFill>
              </a:rPr>
              <a:t> A directed edge is often called as an arc.</a:t>
            </a:r>
            <a:endParaRPr sz="2400">
              <a:solidFill>
                <a:schemeClr val="dk1"/>
              </a:solidFill>
            </a:endParaRPr>
          </a:p>
          <a:p>
            <a:pPr indent="0" lvl="0" marL="0" rtl="0" algn="l">
              <a:spcBef>
                <a:spcPts val="0"/>
              </a:spcBef>
              <a:spcAft>
                <a:spcPts val="0"/>
              </a:spcAft>
              <a:buNone/>
            </a:pPr>
            <a:r>
              <a:rPr lang="en" sz="2400">
                <a:solidFill>
                  <a:schemeClr val="dk1"/>
                </a:solidFill>
              </a:rPr>
              <a:t>Eg: Twitter (or Google+) follower-following connections among the students of this class. If person A is following person B, a directed edge would be drawn from vertex A to vertex B. Person B may or may not follow person A. </a:t>
            </a:r>
            <a:endParaRPr sz="24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1"/>
          <p:cNvSpPr txBox="1"/>
          <p:nvPr/>
        </p:nvSpPr>
        <p:spPr>
          <a:xfrm>
            <a:off x="270900" y="3818800"/>
            <a:ext cx="8597400" cy="2381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Degree (aka valence) of a vertex v is the number of edge-ends incident on v.</a:t>
            </a:r>
            <a:endParaRPr sz="2400"/>
          </a:p>
          <a:p>
            <a:pPr indent="-381000" lvl="0" marL="457200" rtl="0" algn="l">
              <a:spcBef>
                <a:spcPts val="0"/>
              </a:spcBef>
              <a:spcAft>
                <a:spcPts val="0"/>
              </a:spcAft>
              <a:buSzPts val="2400"/>
              <a:buChar char="❏"/>
            </a:pPr>
            <a:r>
              <a:rPr lang="en" sz="2400"/>
              <a:t>A self-loop contributes two to the degree of a vertex.</a:t>
            </a:r>
            <a:endParaRPr sz="2400"/>
          </a:p>
          <a:p>
            <a:pPr indent="-381000" lvl="0" marL="457200" rtl="0" algn="l">
              <a:spcBef>
                <a:spcPts val="0"/>
              </a:spcBef>
              <a:spcAft>
                <a:spcPts val="0"/>
              </a:spcAft>
              <a:buSzPts val="2400"/>
              <a:buChar char="❏"/>
            </a:pPr>
            <a:r>
              <a:rPr lang="en" sz="2400"/>
              <a:t>In a digraph, </a:t>
            </a:r>
            <a:r>
              <a:rPr lang="en" sz="2400">
                <a:solidFill>
                  <a:schemeClr val="dk1"/>
                </a:solidFill>
              </a:rPr>
              <a:t>Degree of a vertex = </a:t>
            </a:r>
            <a:endParaRPr sz="2400">
              <a:solidFill>
                <a:schemeClr val="dk1"/>
              </a:solidFill>
            </a:endParaRPr>
          </a:p>
          <a:p>
            <a:pPr indent="457200" lvl="0" marL="0" rtl="0" algn="l">
              <a:spcBef>
                <a:spcPts val="0"/>
              </a:spcBef>
              <a:spcAft>
                <a:spcPts val="0"/>
              </a:spcAft>
              <a:buNone/>
            </a:pPr>
            <a:r>
              <a:rPr lang="en" sz="2400"/>
              <a:t>Out-degree of the vertex + In-degree of the vertex</a:t>
            </a:r>
            <a:endParaRPr sz="2400"/>
          </a:p>
        </p:txBody>
      </p:sp>
      <p:pic>
        <p:nvPicPr>
          <p:cNvPr id="111" name="Google Shape;111;p21"/>
          <p:cNvPicPr preferRelativeResize="0"/>
          <p:nvPr/>
        </p:nvPicPr>
        <p:blipFill>
          <a:blip r:embed="rId3">
            <a:alphaModFix/>
          </a:blip>
          <a:stretch>
            <a:fillRect/>
          </a:stretch>
        </p:blipFill>
        <p:spPr>
          <a:xfrm>
            <a:off x="152400" y="152400"/>
            <a:ext cx="8420076" cy="366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Theorem:</a:t>
            </a:r>
            <a:r>
              <a:rPr lang="en" sz="2400"/>
              <a:t> The sum of the degrees in a graph equals twice the number of edges.</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 sz="2400"/>
              <a:t>Corollary:</a:t>
            </a:r>
            <a:r>
              <a:rPr lang="en" sz="2400"/>
              <a:t> The number of vertices of odd degree in a graph is always even.</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The above theorem is aka </a:t>
            </a:r>
            <a:r>
              <a:rPr b="1" lang="en" sz="2400"/>
              <a:t>The Handshaking Theorem</a:t>
            </a:r>
            <a:r>
              <a:rPr lang="en" sz="2400"/>
              <a:t> because of the following analogy. The sum, over the set of people at a party, of the number of people a person has shaken hands with, is even.</a:t>
            </a:r>
            <a:endParaRPr sz="2400"/>
          </a:p>
          <a:p>
            <a:pPr indent="0" lvl="0" marL="0" rtl="0" algn="l">
              <a:spcBef>
                <a:spcPts val="0"/>
              </a:spcBef>
              <a:spcAft>
                <a:spcPts val="0"/>
              </a:spcAft>
              <a:buNone/>
            </a:pPr>
            <a:r>
              <a:t/>
            </a:r>
            <a:endParaRPr sz="2400"/>
          </a:p>
          <a:p>
            <a:pPr indent="0" lvl="0" marL="0" rtl="0" algn="l">
              <a:spcBef>
                <a:spcPts val="0"/>
              </a:spcBef>
              <a:spcAft>
                <a:spcPts val="0"/>
              </a:spcAft>
              <a:buClr>
                <a:schemeClr val="dk1"/>
              </a:buClr>
              <a:buSzPts val="1100"/>
              <a:buFont typeface="Arial"/>
              <a:buNone/>
            </a:pPr>
            <a:r>
              <a:rPr b="1" lang="en" sz="2400">
                <a:solidFill>
                  <a:schemeClr val="dk1"/>
                </a:solidFill>
              </a:rPr>
              <a:t>Theorem:</a:t>
            </a:r>
            <a:r>
              <a:rPr lang="en" sz="2400">
                <a:solidFill>
                  <a:schemeClr val="dk1"/>
                </a:solidFill>
              </a:rPr>
              <a:t> In a simple graph with at least two vertices, there would be two vertices with the same degree.</a:t>
            </a:r>
            <a:endParaRPr sz="24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3"/>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Example: </a:t>
            </a:r>
            <a:r>
              <a:rPr lang="en" sz="2400">
                <a:solidFill>
                  <a:schemeClr val="dk1"/>
                </a:solidFill>
              </a:rPr>
              <a:t>Friend-connections among the students of this class.</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381000" lvl="0" marL="457200" rtl="0" algn="l">
              <a:spcBef>
                <a:spcPts val="0"/>
              </a:spcBef>
              <a:spcAft>
                <a:spcPts val="0"/>
              </a:spcAft>
              <a:buClr>
                <a:schemeClr val="dk1"/>
              </a:buClr>
              <a:buSzPts val="2400"/>
              <a:buAutoNum type="arabicPeriod"/>
            </a:pPr>
            <a:r>
              <a:rPr lang="en" sz="2400">
                <a:solidFill>
                  <a:schemeClr val="dk1"/>
                </a:solidFill>
              </a:rPr>
              <a:t>Sum of the number of friend-connections of each student of this class</a:t>
            </a:r>
            <a:r>
              <a:rPr b="1" lang="en" sz="2400">
                <a:solidFill>
                  <a:schemeClr val="dk1"/>
                </a:solidFill>
              </a:rPr>
              <a:t> is even</a:t>
            </a:r>
            <a:r>
              <a:rPr lang="en" sz="2400">
                <a:solidFill>
                  <a:schemeClr val="dk1"/>
                </a:solidFill>
              </a:rPr>
              <a:t>.</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381000" lvl="0" marL="457200" rtl="0" algn="l">
              <a:spcBef>
                <a:spcPts val="0"/>
              </a:spcBef>
              <a:spcAft>
                <a:spcPts val="0"/>
              </a:spcAft>
              <a:buClr>
                <a:schemeClr val="dk1"/>
              </a:buClr>
              <a:buSzPts val="2400"/>
              <a:buAutoNum type="arabicPeriod"/>
            </a:pPr>
            <a:r>
              <a:rPr lang="en" sz="2400">
                <a:solidFill>
                  <a:schemeClr val="dk1"/>
                </a:solidFill>
              </a:rPr>
              <a:t>There are </a:t>
            </a:r>
            <a:r>
              <a:rPr b="1" lang="en" sz="2400">
                <a:solidFill>
                  <a:schemeClr val="dk1"/>
                </a:solidFill>
              </a:rPr>
              <a:t>even number of students</a:t>
            </a:r>
            <a:r>
              <a:rPr lang="en" sz="2400">
                <a:solidFill>
                  <a:schemeClr val="dk1"/>
                </a:solidFill>
              </a:rPr>
              <a:t> having odd number of friend-connections.</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381000" lvl="0" marL="457200" rtl="0" algn="l">
              <a:spcBef>
                <a:spcPts val="0"/>
              </a:spcBef>
              <a:spcAft>
                <a:spcPts val="0"/>
              </a:spcAft>
              <a:buClr>
                <a:schemeClr val="dk1"/>
              </a:buClr>
              <a:buSzPts val="2400"/>
              <a:buAutoNum type="arabicPeriod"/>
            </a:pPr>
            <a:r>
              <a:rPr lang="en" sz="2400">
                <a:solidFill>
                  <a:schemeClr val="dk1"/>
                </a:solidFill>
              </a:rPr>
              <a:t>There are two students having same number of friend-connections.</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4"/>
          <p:cNvSpPr txBox="1"/>
          <p:nvPr/>
        </p:nvSpPr>
        <p:spPr>
          <a:xfrm>
            <a:off x="270900" y="3757650"/>
            <a:ext cx="8597400" cy="2442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Isolated vertex: All in the 1st graph and vertex 2 in the 2nd.</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Pendant vertex: Vertex 3 in the 2nd graph.</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Null graph: First graph</a:t>
            </a:r>
            <a:endParaRPr sz="2400"/>
          </a:p>
        </p:txBody>
      </p:sp>
      <p:pic>
        <p:nvPicPr>
          <p:cNvPr id="127" name="Google Shape;127;p24"/>
          <p:cNvPicPr preferRelativeResize="0"/>
          <p:nvPr/>
        </p:nvPicPr>
        <p:blipFill>
          <a:blip r:embed="rId3">
            <a:alphaModFix/>
          </a:blip>
          <a:stretch>
            <a:fillRect/>
          </a:stretch>
        </p:blipFill>
        <p:spPr>
          <a:xfrm>
            <a:off x="445275" y="314525"/>
            <a:ext cx="8248650" cy="34431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5"/>
          <p:cNvSpPr txBox="1"/>
          <p:nvPr/>
        </p:nvSpPr>
        <p:spPr>
          <a:xfrm>
            <a:off x="270900" y="270900"/>
            <a:ext cx="8597400" cy="29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Special Graphs:</a:t>
            </a:r>
            <a:endParaRPr b="1" sz="2400"/>
          </a:p>
          <a:p>
            <a:pPr indent="0" lvl="0" marL="0" rtl="0" algn="l">
              <a:spcBef>
                <a:spcPts val="0"/>
              </a:spcBef>
              <a:spcAft>
                <a:spcPts val="0"/>
              </a:spcAft>
              <a:buNone/>
            </a:pPr>
            <a:r>
              <a:rPr lang="en" sz="2400"/>
              <a:t>A </a:t>
            </a:r>
            <a:r>
              <a:rPr b="1" lang="en" sz="2400"/>
              <a:t>Complete Graph</a:t>
            </a:r>
            <a:r>
              <a:rPr lang="en" sz="2400"/>
              <a:t> is a simple graph such that every pair of vertices is joined by an edge.</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The complete graph with n vertices is denoted as </a:t>
            </a:r>
            <a:r>
              <a:rPr b="1" lang="en" sz="2400"/>
              <a:t>K</a:t>
            </a:r>
            <a:r>
              <a:rPr b="1" baseline="-25000" lang="en" sz="2400"/>
              <a:t>n</a:t>
            </a:r>
            <a:r>
              <a:rPr lang="en"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Q: How many edges does a complete graph </a:t>
            </a:r>
            <a:r>
              <a:rPr b="1" lang="en" sz="2400">
                <a:solidFill>
                  <a:schemeClr val="dk1"/>
                </a:solidFill>
              </a:rPr>
              <a:t>K</a:t>
            </a:r>
            <a:r>
              <a:rPr b="1" baseline="-25000" lang="en" sz="2400">
                <a:solidFill>
                  <a:schemeClr val="dk1"/>
                </a:solidFill>
              </a:rPr>
              <a:t>n</a:t>
            </a:r>
            <a:r>
              <a:rPr lang="en" sz="2400"/>
              <a:t> has?</a:t>
            </a:r>
            <a:endParaRPr sz="2400"/>
          </a:p>
        </p:txBody>
      </p:sp>
      <p:pic>
        <p:nvPicPr>
          <p:cNvPr id="133" name="Google Shape;133;p25"/>
          <p:cNvPicPr preferRelativeResize="0"/>
          <p:nvPr/>
        </p:nvPicPr>
        <p:blipFill>
          <a:blip r:embed="rId3">
            <a:alphaModFix/>
          </a:blip>
          <a:stretch>
            <a:fillRect/>
          </a:stretch>
        </p:blipFill>
        <p:spPr>
          <a:xfrm>
            <a:off x="445263" y="3237288"/>
            <a:ext cx="5629275" cy="2257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6"/>
          <p:cNvSpPr txBox="1"/>
          <p:nvPr/>
        </p:nvSpPr>
        <p:spPr>
          <a:xfrm>
            <a:off x="270900" y="270900"/>
            <a:ext cx="8597400" cy="37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Special Graphs:</a:t>
            </a:r>
            <a:endParaRPr b="1" sz="2400"/>
          </a:p>
          <a:p>
            <a:pPr indent="0" lvl="0" marL="0" rtl="0" algn="l">
              <a:spcBef>
                <a:spcPts val="0"/>
              </a:spcBef>
              <a:spcAft>
                <a:spcPts val="0"/>
              </a:spcAft>
              <a:buNone/>
            </a:pPr>
            <a:r>
              <a:rPr lang="en" sz="2400"/>
              <a:t>A </a:t>
            </a:r>
            <a:r>
              <a:rPr b="1" lang="en" sz="2400"/>
              <a:t>Path Graph</a:t>
            </a:r>
            <a:r>
              <a:rPr lang="en" sz="2400"/>
              <a:t> has vertices v</a:t>
            </a:r>
            <a:r>
              <a:rPr baseline="-25000" lang="en" sz="2400"/>
              <a:t>1</a:t>
            </a:r>
            <a:r>
              <a:rPr lang="en" sz="2400"/>
              <a:t>, v</a:t>
            </a:r>
            <a:r>
              <a:rPr baseline="-25000" lang="en" sz="2400"/>
              <a:t>2</a:t>
            </a:r>
            <a:r>
              <a:rPr lang="en" sz="2400"/>
              <a:t>, …, v</a:t>
            </a:r>
            <a:r>
              <a:rPr baseline="-25000" lang="en" sz="2400"/>
              <a:t>n</a:t>
            </a:r>
            <a:r>
              <a:rPr lang="en" sz="2400"/>
              <a:t> and edges e</a:t>
            </a:r>
            <a:r>
              <a:rPr baseline="-25000" lang="en" sz="2400"/>
              <a:t>1</a:t>
            </a:r>
            <a:r>
              <a:rPr lang="en" sz="2400"/>
              <a:t>, e</a:t>
            </a:r>
            <a:r>
              <a:rPr baseline="-25000" lang="en" sz="2400"/>
              <a:t>2</a:t>
            </a:r>
            <a:r>
              <a:rPr lang="en" sz="2400"/>
              <a:t>, …, e</a:t>
            </a:r>
            <a:r>
              <a:rPr baseline="-25000" lang="en" sz="2400"/>
              <a:t>n-1</a:t>
            </a:r>
            <a:r>
              <a:rPr lang="en" sz="2400"/>
              <a:t>, such that edge e</a:t>
            </a:r>
            <a:r>
              <a:rPr baseline="-25000" lang="en" sz="2400"/>
              <a:t>k</a:t>
            </a:r>
            <a:r>
              <a:rPr lang="en" sz="2400"/>
              <a:t> joins vertices v</a:t>
            </a:r>
            <a:r>
              <a:rPr baseline="-25000" lang="en" sz="2400"/>
              <a:t>k</a:t>
            </a:r>
            <a:r>
              <a:rPr lang="en" sz="2400"/>
              <a:t> and v</a:t>
            </a:r>
            <a:r>
              <a:rPr baseline="-25000" lang="en" sz="2400"/>
              <a:t>k+1</a:t>
            </a:r>
            <a:r>
              <a:rPr lang="en"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The path graph with n vertices is denoted as </a:t>
            </a:r>
            <a:r>
              <a:rPr b="1" lang="en" sz="2400"/>
              <a:t>P</a:t>
            </a:r>
            <a:r>
              <a:rPr b="1" baseline="-25000" lang="en" sz="2400"/>
              <a:t>n</a:t>
            </a:r>
            <a:r>
              <a:rPr lang="en"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Q: How many edges does a path graph </a:t>
            </a:r>
            <a:r>
              <a:rPr b="1" lang="en" sz="2400">
                <a:solidFill>
                  <a:schemeClr val="dk1"/>
                </a:solidFill>
              </a:rPr>
              <a:t>P</a:t>
            </a:r>
            <a:r>
              <a:rPr b="1" baseline="-25000" lang="en" sz="2400">
                <a:solidFill>
                  <a:schemeClr val="dk1"/>
                </a:solidFill>
              </a:rPr>
              <a:t>n</a:t>
            </a:r>
            <a:r>
              <a:rPr lang="en" sz="2400"/>
              <a:t> has?</a:t>
            </a:r>
            <a:endParaRPr sz="2400"/>
          </a:p>
        </p:txBody>
      </p:sp>
      <p:pic>
        <p:nvPicPr>
          <p:cNvPr id="139" name="Google Shape;139;p26"/>
          <p:cNvPicPr preferRelativeResize="0"/>
          <p:nvPr/>
        </p:nvPicPr>
        <p:blipFill>
          <a:blip r:embed="rId3">
            <a:alphaModFix/>
          </a:blip>
          <a:stretch>
            <a:fillRect/>
          </a:stretch>
        </p:blipFill>
        <p:spPr>
          <a:xfrm>
            <a:off x="445263" y="4036888"/>
            <a:ext cx="5762625" cy="2257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 name="Shape 37"/>
        <p:cNvGrpSpPr/>
        <p:nvPr/>
      </p:nvGrpSpPr>
      <p:grpSpPr>
        <a:xfrm>
          <a:off x="0" y="0"/>
          <a:ext cx="0" cy="0"/>
          <a:chOff x="0" y="0"/>
          <a:chExt cx="0" cy="0"/>
        </a:xfrm>
      </p:grpSpPr>
      <p:pic>
        <p:nvPicPr>
          <p:cNvPr id="38" name="Google Shape;38;p9"/>
          <p:cNvPicPr preferRelativeResize="0"/>
          <p:nvPr/>
        </p:nvPicPr>
        <p:blipFill>
          <a:blip r:embed="rId3">
            <a:alphaModFix/>
          </a:blip>
          <a:stretch>
            <a:fillRect/>
          </a:stretch>
        </p:blipFill>
        <p:spPr>
          <a:xfrm>
            <a:off x="-1" y="68600"/>
            <a:ext cx="9144000" cy="3916767"/>
          </a:xfrm>
          <a:prstGeom prst="rect">
            <a:avLst/>
          </a:prstGeom>
          <a:noFill/>
          <a:ln>
            <a:noFill/>
          </a:ln>
        </p:spPr>
      </p:pic>
      <p:sp>
        <p:nvSpPr>
          <p:cNvPr id="39" name="Google Shape;39;p9"/>
          <p:cNvSpPr txBox="1"/>
          <p:nvPr/>
        </p:nvSpPr>
        <p:spPr>
          <a:xfrm>
            <a:off x="273300" y="4275600"/>
            <a:ext cx="8597400" cy="14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Graph Theory </a:t>
            </a:r>
            <a:r>
              <a:rPr lang="en" sz="3000"/>
              <a:t>is the study of such visual models that shows the connections and relationships between different objects.</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7"/>
          <p:cNvSpPr txBox="1"/>
          <p:nvPr/>
        </p:nvSpPr>
        <p:spPr>
          <a:xfrm>
            <a:off x="270900" y="270900"/>
            <a:ext cx="8597400" cy="36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Special Graphs:</a:t>
            </a:r>
            <a:endParaRPr b="1" sz="2400"/>
          </a:p>
          <a:p>
            <a:pPr indent="0" lvl="0" marL="0" rtl="0" algn="l">
              <a:spcBef>
                <a:spcPts val="0"/>
              </a:spcBef>
              <a:spcAft>
                <a:spcPts val="0"/>
              </a:spcAft>
              <a:buNone/>
            </a:pPr>
            <a:r>
              <a:rPr lang="en" sz="2400"/>
              <a:t>A </a:t>
            </a:r>
            <a:r>
              <a:rPr b="1" lang="en" sz="2400"/>
              <a:t>Cycle Graph</a:t>
            </a:r>
            <a:r>
              <a:rPr lang="en" sz="2400"/>
              <a:t> has vertices v</a:t>
            </a:r>
            <a:r>
              <a:rPr baseline="-25000" lang="en" sz="2400"/>
              <a:t>0</a:t>
            </a:r>
            <a:r>
              <a:rPr lang="en" sz="2400"/>
              <a:t>, v</a:t>
            </a:r>
            <a:r>
              <a:rPr baseline="-25000" lang="en" sz="2400"/>
              <a:t>1</a:t>
            </a:r>
            <a:r>
              <a:rPr lang="en" sz="2400"/>
              <a:t>, …, v</a:t>
            </a:r>
            <a:r>
              <a:rPr baseline="-25000" lang="en" sz="2400"/>
              <a:t>n-1</a:t>
            </a:r>
            <a:r>
              <a:rPr lang="en" sz="2400"/>
              <a:t> and edges e</a:t>
            </a:r>
            <a:r>
              <a:rPr baseline="-25000" lang="en" sz="2400"/>
              <a:t>0</a:t>
            </a:r>
            <a:r>
              <a:rPr lang="en" sz="2400"/>
              <a:t>, e</a:t>
            </a:r>
            <a:r>
              <a:rPr baseline="-25000" lang="en" sz="2400"/>
              <a:t>1</a:t>
            </a:r>
            <a:r>
              <a:rPr lang="en" sz="2400"/>
              <a:t>, …, e</a:t>
            </a:r>
            <a:r>
              <a:rPr baseline="-25000" lang="en" sz="2400"/>
              <a:t>n-1</a:t>
            </a:r>
            <a:r>
              <a:rPr lang="en" sz="2400"/>
              <a:t>, such that edge e</a:t>
            </a:r>
            <a:r>
              <a:rPr baseline="-25000" lang="en" sz="2400"/>
              <a:t>k</a:t>
            </a:r>
            <a:r>
              <a:rPr lang="en" sz="2400"/>
              <a:t> joins vertices v</a:t>
            </a:r>
            <a:r>
              <a:rPr baseline="-25000" lang="en" sz="2400"/>
              <a:t>k</a:t>
            </a:r>
            <a:r>
              <a:rPr lang="en" sz="2400"/>
              <a:t> and v</a:t>
            </a:r>
            <a:r>
              <a:rPr baseline="-25000" lang="en" sz="2400"/>
              <a:t>k+1 (mod n)</a:t>
            </a:r>
            <a:r>
              <a:rPr lang="en"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The cycle graph with n vertices is denoted as </a:t>
            </a:r>
            <a:r>
              <a:rPr b="1" lang="en" sz="2400"/>
              <a:t>C</a:t>
            </a:r>
            <a:r>
              <a:rPr b="1" baseline="-25000" lang="en" sz="2400"/>
              <a:t>n</a:t>
            </a:r>
            <a:r>
              <a:rPr lang="en"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Q: How many edges does a cycle graph </a:t>
            </a:r>
            <a:r>
              <a:rPr b="1" lang="en" sz="2400">
                <a:solidFill>
                  <a:schemeClr val="dk1"/>
                </a:solidFill>
              </a:rPr>
              <a:t>C</a:t>
            </a:r>
            <a:r>
              <a:rPr b="1" baseline="-25000" lang="en" sz="2400">
                <a:solidFill>
                  <a:schemeClr val="dk1"/>
                </a:solidFill>
              </a:rPr>
              <a:t>n</a:t>
            </a:r>
            <a:r>
              <a:rPr lang="en" sz="2400"/>
              <a:t> has?</a:t>
            </a:r>
            <a:endParaRPr sz="2400"/>
          </a:p>
        </p:txBody>
      </p:sp>
      <p:pic>
        <p:nvPicPr>
          <p:cNvPr id="145" name="Google Shape;145;p27"/>
          <p:cNvPicPr preferRelativeResize="0"/>
          <p:nvPr/>
        </p:nvPicPr>
        <p:blipFill>
          <a:blip r:embed="rId3">
            <a:alphaModFix/>
          </a:blip>
          <a:stretch>
            <a:fillRect/>
          </a:stretch>
        </p:blipFill>
        <p:spPr>
          <a:xfrm>
            <a:off x="445263" y="3438450"/>
            <a:ext cx="5762625" cy="2362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8"/>
          <p:cNvSpPr txBox="1"/>
          <p:nvPr/>
        </p:nvSpPr>
        <p:spPr>
          <a:xfrm>
            <a:off x="270900" y="270900"/>
            <a:ext cx="8597400" cy="36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Special Graphs:</a:t>
            </a:r>
            <a:endParaRPr b="1" sz="2400"/>
          </a:p>
          <a:p>
            <a:pPr indent="0" lvl="0" marL="0" rtl="0" algn="l">
              <a:spcBef>
                <a:spcPts val="0"/>
              </a:spcBef>
              <a:spcAft>
                <a:spcPts val="0"/>
              </a:spcAft>
              <a:buNone/>
            </a:pPr>
            <a:r>
              <a:rPr lang="en" sz="2400"/>
              <a:t>A </a:t>
            </a:r>
            <a:r>
              <a:rPr b="1" lang="en" sz="2400"/>
              <a:t>Wheel Graph</a:t>
            </a:r>
            <a:r>
              <a:rPr lang="en" sz="2400"/>
              <a:t> has a </a:t>
            </a:r>
            <a:r>
              <a:rPr b="1" lang="en" sz="2400"/>
              <a:t>hub vertex</a:t>
            </a:r>
            <a:r>
              <a:rPr lang="en" sz="2400"/>
              <a:t> joined to every other vertex and a cycle through all the other vertices.</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The wheel graph whose rim is an n-cycle is denoted as </a:t>
            </a:r>
            <a:r>
              <a:rPr b="1" lang="en" sz="2400"/>
              <a:t>W</a:t>
            </a:r>
            <a:r>
              <a:rPr b="1" baseline="-25000" lang="en" sz="2400"/>
              <a:t>n</a:t>
            </a:r>
            <a:r>
              <a:rPr lang="en"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Q: How many edges does a wheel graph </a:t>
            </a:r>
            <a:r>
              <a:rPr b="1" lang="en" sz="2400">
                <a:solidFill>
                  <a:schemeClr val="dk1"/>
                </a:solidFill>
              </a:rPr>
              <a:t>W</a:t>
            </a:r>
            <a:r>
              <a:rPr b="1" baseline="-25000" lang="en" sz="2400">
                <a:solidFill>
                  <a:schemeClr val="dk1"/>
                </a:solidFill>
              </a:rPr>
              <a:t>n</a:t>
            </a:r>
            <a:r>
              <a:rPr lang="en" sz="2400"/>
              <a:t> has?</a:t>
            </a:r>
            <a:endParaRPr sz="2400"/>
          </a:p>
        </p:txBody>
      </p:sp>
      <p:pic>
        <p:nvPicPr>
          <p:cNvPr id="151" name="Google Shape;151;p28"/>
          <p:cNvPicPr preferRelativeResize="0"/>
          <p:nvPr/>
        </p:nvPicPr>
        <p:blipFill>
          <a:blip r:embed="rId3">
            <a:alphaModFix/>
          </a:blip>
          <a:stretch>
            <a:fillRect/>
          </a:stretch>
        </p:blipFill>
        <p:spPr>
          <a:xfrm>
            <a:off x="418563" y="3478475"/>
            <a:ext cx="5762625" cy="2362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9"/>
          <p:cNvSpPr txBox="1"/>
          <p:nvPr/>
        </p:nvSpPr>
        <p:spPr>
          <a:xfrm>
            <a:off x="270900" y="270900"/>
            <a:ext cx="8597400" cy="38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Special Graphs:</a:t>
            </a:r>
            <a:endParaRPr b="1" sz="2400"/>
          </a:p>
          <a:p>
            <a:pPr indent="0" lvl="0" marL="0" rtl="0" algn="l">
              <a:spcBef>
                <a:spcPts val="0"/>
              </a:spcBef>
              <a:spcAft>
                <a:spcPts val="0"/>
              </a:spcAft>
              <a:buNone/>
            </a:pPr>
            <a:r>
              <a:rPr lang="en" sz="2400"/>
              <a:t>A </a:t>
            </a:r>
            <a:r>
              <a:rPr b="1" lang="en" sz="2400"/>
              <a:t>bouquet</a:t>
            </a:r>
            <a:r>
              <a:rPr lang="en" sz="2400"/>
              <a:t> is a graph with only one vertex.</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The </a:t>
            </a:r>
            <a:r>
              <a:rPr b="1" lang="en" sz="2400"/>
              <a:t>bouquet</a:t>
            </a:r>
            <a:r>
              <a:rPr lang="en" sz="2400"/>
              <a:t> on n edges is denoted by </a:t>
            </a:r>
            <a:r>
              <a:rPr b="1" lang="en" sz="2400"/>
              <a:t>B</a:t>
            </a:r>
            <a:r>
              <a:rPr b="1" baseline="-25000" lang="en" sz="2400"/>
              <a:t>n</a:t>
            </a:r>
            <a:r>
              <a:rPr lang="en" sz="2400"/>
              <a:t>.</a:t>
            </a:r>
            <a:endParaRPr sz="2400"/>
          </a:p>
        </p:txBody>
      </p:sp>
      <p:pic>
        <p:nvPicPr>
          <p:cNvPr id="157" name="Google Shape;157;p29"/>
          <p:cNvPicPr preferRelativeResize="0"/>
          <p:nvPr/>
        </p:nvPicPr>
        <p:blipFill>
          <a:blip r:embed="rId3">
            <a:alphaModFix/>
          </a:blip>
          <a:stretch>
            <a:fillRect/>
          </a:stretch>
        </p:blipFill>
        <p:spPr>
          <a:xfrm>
            <a:off x="863749" y="2781475"/>
            <a:ext cx="2832325" cy="2247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30"/>
          <p:cNvSpPr txBox="1"/>
          <p:nvPr/>
        </p:nvSpPr>
        <p:spPr>
          <a:xfrm>
            <a:off x="270900" y="270900"/>
            <a:ext cx="8597400" cy="20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Special Graphs:</a:t>
            </a:r>
            <a:endParaRPr b="1" sz="2400"/>
          </a:p>
          <a:p>
            <a:pPr indent="0" lvl="0" marL="0" rtl="0" algn="l">
              <a:spcBef>
                <a:spcPts val="0"/>
              </a:spcBef>
              <a:spcAft>
                <a:spcPts val="0"/>
              </a:spcAft>
              <a:buNone/>
            </a:pPr>
            <a:r>
              <a:rPr lang="en" sz="2400"/>
              <a:t>The </a:t>
            </a:r>
            <a:r>
              <a:rPr b="1" lang="en" sz="2400"/>
              <a:t>cube graph</a:t>
            </a:r>
            <a:r>
              <a:rPr lang="en" sz="2400"/>
              <a:t> of dimension n, </a:t>
            </a:r>
            <a:r>
              <a:rPr lang="en" sz="2400">
                <a:solidFill>
                  <a:schemeClr val="dk1"/>
                </a:solidFill>
              </a:rPr>
              <a:t>denoted by </a:t>
            </a:r>
            <a:r>
              <a:rPr b="1" lang="en" sz="2400">
                <a:solidFill>
                  <a:schemeClr val="dk1"/>
                </a:solidFill>
              </a:rPr>
              <a:t>Q</a:t>
            </a:r>
            <a:r>
              <a:rPr b="1" baseline="-25000" lang="en" sz="2400">
                <a:solidFill>
                  <a:schemeClr val="dk1"/>
                </a:solidFill>
              </a:rPr>
              <a:t>n</a:t>
            </a:r>
            <a:r>
              <a:rPr lang="en" sz="2400">
                <a:solidFill>
                  <a:schemeClr val="dk1"/>
                </a:solidFill>
              </a:rPr>
              <a:t>,</a:t>
            </a:r>
            <a:r>
              <a:rPr lang="en" sz="2400"/>
              <a:t> is an n-dimensional cube where each corner is a vertex and each edge of the figure is an edge of the graph.</a:t>
            </a:r>
            <a:endParaRPr sz="2400"/>
          </a:p>
        </p:txBody>
      </p:sp>
      <p:pic>
        <p:nvPicPr>
          <p:cNvPr id="163" name="Google Shape;163;p30"/>
          <p:cNvPicPr preferRelativeResize="0"/>
          <p:nvPr/>
        </p:nvPicPr>
        <p:blipFill>
          <a:blip r:embed="rId3">
            <a:alphaModFix/>
          </a:blip>
          <a:stretch>
            <a:fillRect/>
          </a:stretch>
        </p:blipFill>
        <p:spPr>
          <a:xfrm>
            <a:off x="612101" y="2736727"/>
            <a:ext cx="7382650" cy="2616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1"/>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Regular Graphs:</a:t>
            </a:r>
            <a:endParaRPr b="1" sz="2400"/>
          </a:p>
          <a:p>
            <a:pPr indent="0" lvl="0" marL="0" rtl="0" algn="l">
              <a:spcBef>
                <a:spcPts val="0"/>
              </a:spcBef>
              <a:spcAft>
                <a:spcPts val="0"/>
              </a:spcAft>
              <a:buNone/>
            </a:pPr>
            <a:r>
              <a:rPr lang="en" sz="2400"/>
              <a:t>A graph (not just a simple graph) is </a:t>
            </a:r>
            <a:r>
              <a:rPr b="1" lang="en" sz="2400"/>
              <a:t>regular</a:t>
            </a:r>
            <a:r>
              <a:rPr lang="en" sz="2400"/>
              <a:t> if every vertex has the same degree.</a:t>
            </a:r>
            <a:endParaRPr sz="2400"/>
          </a:p>
          <a:p>
            <a:pPr indent="0" lvl="0" marL="0" rtl="0" algn="l">
              <a:spcBef>
                <a:spcPts val="0"/>
              </a:spcBef>
              <a:spcAft>
                <a:spcPts val="0"/>
              </a:spcAft>
              <a:buNone/>
            </a:pPr>
            <a:r>
              <a:t/>
            </a:r>
            <a:endParaRPr sz="2400"/>
          </a:p>
          <a:p>
            <a:pPr indent="0" lvl="0" marL="0" rtl="0" algn="l">
              <a:lnSpc>
                <a:spcPct val="115000"/>
              </a:lnSpc>
              <a:spcBef>
                <a:spcPts val="0"/>
              </a:spcBef>
              <a:spcAft>
                <a:spcPts val="0"/>
              </a:spcAft>
              <a:buNone/>
            </a:pPr>
            <a:r>
              <a:rPr lang="en" sz="2400"/>
              <a:t>Are the following graphs are regular?</a:t>
            </a:r>
            <a:endParaRPr sz="2400"/>
          </a:p>
          <a:p>
            <a:pPr indent="-381000" lvl="0" marL="457200" rtl="0" algn="l">
              <a:lnSpc>
                <a:spcPct val="115000"/>
              </a:lnSpc>
              <a:spcBef>
                <a:spcPts val="0"/>
              </a:spcBef>
              <a:spcAft>
                <a:spcPts val="0"/>
              </a:spcAft>
              <a:buSzPts val="2400"/>
              <a:buChar char="❏"/>
            </a:pPr>
            <a:r>
              <a:rPr lang="en" sz="2400"/>
              <a:t>A simple graph</a:t>
            </a:r>
            <a:endParaRPr sz="2400"/>
          </a:p>
          <a:p>
            <a:pPr indent="-381000" lvl="0" marL="457200" rtl="0" algn="l">
              <a:lnSpc>
                <a:spcPct val="115000"/>
              </a:lnSpc>
              <a:spcBef>
                <a:spcPts val="0"/>
              </a:spcBef>
              <a:spcAft>
                <a:spcPts val="0"/>
              </a:spcAft>
              <a:buSzPts val="2400"/>
              <a:buChar char="❏"/>
            </a:pPr>
            <a:r>
              <a:rPr lang="en" sz="2400"/>
              <a:t>A complete graph K</a:t>
            </a:r>
            <a:r>
              <a:rPr baseline="-25000" lang="en" sz="2400"/>
              <a:t>n</a:t>
            </a:r>
            <a:endParaRPr sz="2400"/>
          </a:p>
          <a:p>
            <a:pPr indent="-381000" lvl="0" marL="457200" rtl="0" algn="l">
              <a:lnSpc>
                <a:spcPct val="115000"/>
              </a:lnSpc>
              <a:spcBef>
                <a:spcPts val="0"/>
              </a:spcBef>
              <a:spcAft>
                <a:spcPts val="0"/>
              </a:spcAft>
              <a:buClr>
                <a:schemeClr val="dk1"/>
              </a:buClr>
              <a:buSzPts val="2400"/>
              <a:buChar char="❏"/>
            </a:pPr>
            <a:r>
              <a:rPr lang="en" sz="2400">
                <a:solidFill>
                  <a:schemeClr val="dk1"/>
                </a:solidFill>
              </a:rPr>
              <a:t>A path graph P</a:t>
            </a:r>
            <a:r>
              <a:rPr baseline="-25000" lang="en" sz="2400">
                <a:solidFill>
                  <a:schemeClr val="dk1"/>
                </a:solidFill>
              </a:rPr>
              <a:t>n</a:t>
            </a:r>
            <a:endParaRPr baseline="-25000"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 sz="2400">
                <a:solidFill>
                  <a:schemeClr val="dk1"/>
                </a:solidFill>
              </a:rPr>
              <a:t>A cycle graph C</a:t>
            </a:r>
            <a:r>
              <a:rPr baseline="-25000" lang="en" sz="2400">
                <a:solidFill>
                  <a:schemeClr val="dk1"/>
                </a:solidFill>
              </a:rPr>
              <a:t>n</a:t>
            </a:r>
            <a:endParaRPr baseline="-25000" sz="2400">
              <a:solidFill>
                <a:schemeClr val="dk1"/>
              </a:solidFill>
            </a:endParaRPr>
          </a:p>
          <a:p>
            <a:pPr indent="-381000" lvl="0" marL="457200" rtl="0" algn="l">
              <a:lnSpc>
                <a:spcPct val="115000"/>
              </a:lnSpc>
              <a:spcBef>
                <a:spcPts val="0"/>
              </a:spcBef>
              <a:spcAft>
                <a:spcPts val="0"/>
              </a:spcAft>
              <a:buSzPts val="2400"/>
              <a:buChar char="❏"/>
            </a:pPr>
            <a:r>
              <a:rPr lang="en" sz="2400">
                <a:solidFill>
                  <a:schemeClr val="dk1"/>
                </a:solidFill>
              </a:rPr>
              <a:t>A cube graph Q</a:t>
            </a:r>
            <a:r>
              <a:rPr baseline="-25000" lang="en" sz="2400">
                <a:solidFill>
                  <a:schemeClr val="dk1"/>
                </a:solidFill>
              </a:rPr>
              <a:t>n</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 sz="2400">
                <a:solidFill>
                  <a:schemeClr val="dk1"/>
                </a:solidFill>
              </a:rPr>
              <a:t>A bouquet graph B</a:t>
            </a:r>
            <a:r>
              <a:rPr baseline="-25000" lang="en" sz="2400">
                <a:solidFill>
                  <a:schemeClr val="dk1"/>
                </a:solidFill>
              </a:rPr>
              <a:t>n</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 sz="2400">
                <a:solidFill>
                  <a:schemeClr val="dk1"/>
                </a:solidFill>
              </a:rPr>
              <a:t>A wheel graph W</a:t>
            </a:r>
            <a:r>
              <a:rPr baseline="-25000" lang="en" sz="2400">
                <a:solidFill>
                  <a:schemeClr val="dk1"/>
                </a:solidFill>
              </a:rPr>
              <a:t>n</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 sz="2400">
                <a:solidFill>
                  <a:schemeClr val="dk1"/>
                </a:solidFill>
              </a:rPr>
              <a:t>A null graph</a:t>
            </a:r>
            <a:endParaRPr sz="24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2"/>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Regular Graphs:</a:t>
            </a:r>
            <a:endParaRPr b="1" sz="2400"/>
          </a:p>
          <a:p>
            <a:pPr indent="0" lvl="0" marL="0" rtl="0" algn="l">
              <a:spcBef>
                <a:spcPts val="0"/>
              </a:spcBef>
              <a:spcAft>
                <a:spcPts val="0"/>
              </a:spcAft>
              <a:buNone/>
            </a:pPr>
            <a:r>
              <a:rPr lang="en" sz="2400"/>
              <a:t>A graph (not just a simple graph) is </a:t>
            </a:r>
            <a:r>
              <a:rPr b="1" lang="en" sz="2400"/>
              <a:t>regular</a:t>
            </a:r>
            <a:r>
              <a:rPr lang="en" sz="2400"/>
              <a:t> if every vertex has the same degree.</a:t>
            </a:r>
            <a:endParaRPr sz="2400"/>
          </a:p>
          <a:p>
            <a:pPr indent="0" lvl="0" marL="0" rtl="0" algn="l">
              <a:spcBef>
                <a:spcPts val="0"/>
              </a:spcBef>
              <a:spcAft>
                <a:spcPts val="0"/>
              </a:spcAft>
              <a:buNone/>
            </a:pPr>
            <a:r>
              <a:t/>
            </a:r>
            <a:endParaRPr sz="2400"/>
          </a:p>
          <a:p>
            <a:pPr indent="0" lvl="0" marL="0" rtl="0" algn="l">
              <a:lnSpc>
                <a:spcPct val="115000"/>
              </a:lnSpc>
              <a:spcBef>
                <a:spcPts val="0"/>
              </a:spcBef>
              <a:spcAft>
                <a:spcPts val="0"/>
              </a:spcAft>
              <a:buNone/>
            </a:pPr>
            <a:r>
              <a:rPr lang="en" sz="2400"/>
              <a:t>The following graphs are regular:</a:t>
            </a:r>
            <a:endParaRPr sz="2400"/>
          </a:p>
          <a:p>
            <a:pPr indent="-381000" lvl="0" marL="457200" rtl="0" algn="l">
              <a:lnSpc>
                <a:spcPct val="115000"/>
              </a:lnSpc>
              <a:spcBef>
                <a:spcPts val="0"/>
              </a:spcBef>
              <a:spcAft>
                <a:spcPts val="0"/>
              </a:spcAft>
              <a:buSzPts val="2400"/>
              <a:buChar char="❏"/>
            </a:pPr>
            <a:r>
              <a:rPr lang="en" sz="2400"/>
              <a:t>Not all simple graphs are regular.</a:t>
            </a:r>
            <a:endParaRPr sz="2400"/>
          </a:p>
          <a:p>
            <a:pPr indent="-381000" lvl="0" marL="457200" rtl="0" algn="l">
              <a:lnSpc>
                <a:spcPct val="115000"/>
              </a:lnSpc>
              <a:spcBef>
                <a:spcPts val="0"/>
              </a:spcBef>
              <a:spcAft>
                <a:spcPts val="0"/>
              </a:spcAft>
              <a:buSzPts val="2400"/>
              <a:buChar char="❏"/>
            </a:pPr>
            <a:r>
              <a:rPr lang="en" sz="2400"/>
              <a:t>The complete graph K</a:t>
            </a:r>
            <a:r>
              <a:rPr baseline="-25000" lang="en" sz="2400"/>
              <a:t>n</a:t>
            </a:r>
            <a:r>
              <a:rPr lang="en" sz="2400"/>
              <a:t> is regular of degree n-1.</a:t>
            </a:r>
            <a:endParaRPr sz="2400"/>
          </a:p>
          <a:p>
            <a:pPr indent="-381000" lvl="0" marL="457200" rtl="0" algn="l">
              <a:lnSpc>
                <a:spcPct val="115000"/>
              </a:lnSpc>
              <a:spcBef>
                <a:spcPts val="0"/>
              </a:spcBef>
              <a:spcAft>
                <a:spcPts val="0"/>
              </a:spcAft>
              <a:buSzPts val="2400"/>
              <a:buChar char="❏"/>
            </a:pPr>
            <a:r>
              <a:rPr lang="en" sz="2400"/>
              <a:t>A cycle graph is regular of degree 2.</a:t>
            </a:r>
            <a:endParaRPr sz="2400"/>
          </a:p>
          <a:p>
            <a:pPr indent="-381000" lvl="0" marL="457200" rtl="0" algn="l">
              <a:lnSpc>
                <a:spcPct val="115000"/>
              </a:lnSpc>
              <a:spcBef>
                <a:spcPts val="0"/>
              </a:spcBef>
              <a:spcAft>
                <a:spcPts val="0"/>
              </a:spcAft>
              <a:buSzPts val="2400"/>
              <a:buChar char="❏"/>
            </a:pPr>
            <a:r>
              <a:rPr lang="en" sz="2400">
                <a:solidFill>
                  <a:schemeClr val="dk1"/>
                </a:solidFill>
              </a:rPr>
              <a:t>The cube graph Q</a:t>
            </a:r>
            <a:r>
              <a:rPr baseline="-25000" lang="en" sz="2400">
                <a:solidFill>
                  <a:schemeClr val="dk1"/>
                </a:solidFill>
              </a:rPr>
              <a:t>n</a:t>
            </a:r>
            <a:r>
              <a:rPr lang="en" sz="2400">
                <a:solidFill>
                  <a:schemeClr val="dk1"/>
                </a:solidFill>
              </a:rPr>
              <a:t> is regular of degree n.</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 sz="2400">
                <a:solidFill>
                  <a:schemeClr val="dk1"/>
                </a:solidFill>
              </a:rPr>
              <a:t>The bouquet graph B</a:t>
            </a:r>
            <a:r>
              <a:rPr baseline="-25000" lang="en" sz="2400">
                <a:solidFill>
                  <a:schemeClr val="dk1"/>
                </a:solidFill>
              </a:rPr>
              <a:t>n</a:t>
            </a:r>
            <a:r>
              <a:rPr lang="en" sz="2400">
                <a:solidFill>
                  <a:schemeClr val="dk1"/>
                </a:solidFill>
              </a:rPr>
              <a:t> is regular of degree 2n.</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 sz="2400">
                <a:solidFill>
                  <a:schemeClr val="dk1"/>
                </a:solidFill>
              </a:rPr>
              <a:t>The wheel graph W</a:t>
            </a:r>
            <a:r>
              <a:rPr baseline="-25000" lang="en" sz="2400">
                <a:solidFill>
                  <a:schemeClr val="dk1"/>
                </a:solidFill>
              </a:rPr>
              <a:t>3</a:t>
            </a:r>
            <a:r>
              <a:rPr lang="en" sz="2400">
                <a:solidFill>
                  <a:schemeClr val="dk1"/>
                </a:solidFill>
              </a:rPr>
              <a:t> is regular. It is isomorphic to complete graph K</a:t>
            </a:r>
            <a:r>
              <a:rPr baseline="-25000" lang="en" sz="2400">
                <a:solidFill>
                  <a:schemeClr val="dk1"/>
                </a:solidFill>
              </a:rPr>
              <a:t>4</a:t>
            </a:r>
            <a:r>
              <a:rPr lang="en" sz="2400">
                <a:solidFill>
                  <a:schemeClr val="dk1"/>
                </a:solidFill>
              </a:rPr>
              <a:t>. W</a:t>
            </a:r>
            <a:r>
              <a:rPr baseline="-25000" lang="en" sz="2400">
                <a:solidFill>
                  <a:schemeClr val="dk1"/>
                </a:solidFill>
              </a:rPr>
              <a:t>n</a:t>
            </a:r>
            <a:r>
              <a:rPr lang="en" sz="2400">
                <a:solidFill>
                  <a:schemeClr val="dk1"/>
                </a:solidFill>
              </a:rPr>
              <a:t> with n&gt;3 are not regular graphs.</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 sz="2400">
                <a:solidFill>
                  <a:schemeClr val="dk1"/>
                </a:solidFill>
              </a:rPr>
              <a:t>All null graphs are regular of degree 0.</a:t>
            </a:r>
            <a:endParaRPr sz="24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3"/>
          <p:cNvSpPr txBox="1"/>
          <p:nvPr/>
        </p:nvSpPr>
        <p:spPr>
          <a:xfrm>
            <a:off x="270900" y="270900"/>
            <a:ext cx="8597400" cy="19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Bipartite Graphs</a:t>
            </a:r>
            <a:endParaRPr b="1"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A graph is bipartite if its vertex set can be partitioned into two subsets such that every edge joins a vertex in one subset to a vertex in the other subset.</a:t>
            </a:r>
            <a:endParaRPr sz="2400"/>
          </a:p>
        </p:txBody>
      </p:sp>
      <p:sp>
        <p:nvSpPr>
          <p:cNvPr id="179" name="Google Shape;179;p33"/>
          <p:cNvSpPr txBox="1"/>
          <p:nvPr/>
        </p:nvSpPr>
        <p:spPr>
          <a:xfrm>
            <a:off x="204850" y="2259600"/>
            <a:ext cx="5067600" cy="40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rPr>
              <a:t>Eg: A set of people and mobile-makes (Android, iPhone, etc.) linked by a person owning a mobile device. An edge is between a person and a mobile device.</a:t>
            </a:r>
            <a:endParaRPr sz="2400">
              <a:solidFill>
                <a:schemeClr val="dk1"/>
              </a:solidFill>
            </a:endParaRPr>
          </a:p>
          <a:p>
            <a:pPr indent="0" lvl="0" marL="0" rtl="0" algn="l">
              <a:spcBef>
                <a:spcPts val="0"/>
              </a:spcBef>
              <a:spcAft>
                <a:spcPts val="0"/>
              </a:spcAft>
              <a:buClr>
                <a:schemeClr val="dk1"/>
              </a:buClr>
              <a:buSzPts val="1100"/>
              <a:buFont typeface="Arial"/>
              <a:buNone/>
            </a:pPr>
            <a:r>
              <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Eg: A path graph is bipartite.</a:t>
            </a:r>
            <a:endParaRPr sz="2400">
              <a:solidFill>
                <a:schemeClr val="dk1"/>
              </a:solidFill>
            </a:endParaRPr>
          </a:p>
          <a:p>
            <a:pPr indent="0" lvl="0" marL="0" rtl="0" algn="l">
              <a:spcBef>
                <a:spcPts val="0"/>
              </a:spcBef>
              <a:spcAft>
                <a:spcPts val="0"/>
              </a:spcAft>
              <a:buClr>
                <a:schemeClr val="dk1"/>
              </a:buClr>
              <a:buSzPts val="1100"/>
              <a:buFont typeface="Arial"/>
              <a:buNone/>
            </a:pPr>
            <a:r>
              <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Eg: A cycle graph of even degree is bipartite.</a:t>
            </a:r>
            <a:endParaRPr b="1" sz="2400"/>
          </a:p>
        </p:txBody>
      </p:sp>
      <p:pic>
        <p:nvPicPr>
          <p:cNvPr descr="bipartite graph.jpg" id="180" name="Google Shape;180;p33"/>
          <p:cNvPicPr preferRelativeResize="0"/>
          <p:nvPr/>
        </p:nvPicPr>
        <p:blipFill>
          <a:blip r:embed="rId3">
            <a:alphaModFix/>
          </a:blip>
          <a:stretch>
            <a:fillRect/>
          </a:stretch>
        </p:blipFill>
        <p:spPr>
          <a:xfrm>
            <a:off x="5725320" y="2259600"/>
            <a:ext cx="3142978" cy="3878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4"/>
          <p:cNvSpPr txBox="1"/>
          <p:nvPr/>
        </p:nvSpPr>
        <p:spPr>
          <a:xfrm>
            <a:off x="273300" y="138750"/>
            <a:ext cx="8597400" cy="21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 simple graph is </a:t>
            </a:r>
            <a:r>
              <a:rPr b="1" lang="en" sz="2400"/>
              <a:t>complete bipartite</a:t>
            </a:r>
            <a:r>
              <a:rPr lang="en" sz="2400"/>
              <a:t> if it is bipartite so that every vertex in one cell is joined to every vertex in the other cell.</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Complete Bipartite graph K</a:t>
            </a:r>
            <a:r>
              <a:rPr baseline="-25000" lang="en" sz="2400"/>
              <a:t>m,n</a:t>
            </a:r>
            <a:r>
              <a:rPr lang="en" sz="2400"/>
              <a:t> has m*n edges.</a:t>
            </a:r>
            <a:endParaRPr sz="2400"/>
          </a:p>
        </p:txBody>
      </p:sp>
      <p:pic>
        <p:nvPicPr>
          <p:cNvPr id="186" name="Google Shape;186;p34"/>
          <p:cNvPicPr preferRelativeResize="0"/>
          <p:nvPr/>
        </p:nvPicPr>
        <p:blipFill>
          <a:blip r:embed="rId3">
            <a:alphaModFix/>
          </a:blip>
          <a:stretch>
            <a:fillRect/>
          </a:stretch>
        </p:blipFill>
        <p:spPr>
          <a:xfrm>
            <a:off x="749984" y="3156675"/>
            <a:ext cx="7943950" cy="266422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5"/>
          <p:cNvSpPr txBox="1"/>
          <p:nvPr/>
        </p:nvSpPr>
        <p:spPr>
          <a:xfrm>
            <a:off x="270900" y="270900"/>
            <a:ext cx="8597400" cy="17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Q: Are the following graphs bipartite?</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Ans: … </a:t>
            </a:r>
            <a:endParaRPr sz="2400"/>
          </a:p>
        </p:txBody>
      </p:sp>
      <p:pic>
        <p:nvPicPr>
          <p:cNvPr id="192" name="Google Shape;192;p35"/>
          <p:cNvPicPr preferRelativeResize="0"/>
          <p:nvPr/>
        </p:nvPicPr>
        <p:blipFill>
          <a:blip r:embed="rId3">
            <a:alphaModFix/>
          </a:blip>
          <a:stretch>
            <a:fillRect/>
          </a:stretch>
        </p:blipFill>
        <p:spPr>
          <a:xfrm>
            <a:off x="270900" y="2898300"/>
            <a:ext cx="8597400" cy="326535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6"/>
          <p:cNvSpPr txBox="1"/>
          <p:nvPr/>
        </p:nvSpPr>
        <p:spPr>
          <a:xfrm>
            <a:off x="185350" y="156825"/>
            <a:ext cx="8597400" cy="29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Theorem:</a:t>
            </a:r>
            <a:r>
              <a:rPr lang="en" sz="2400"/>
              <a:t> A simple graph is </a:t>
            </a:r>
            <a:r>
              <a:rPr b="1" lang="en" sz="2400"/>
              <a:t>bipartite</a:t>
            </a:r>
            <a:r>
              <a:rPr lang="en" sz="2400"/>
              <a:t> if and only if it is possible to assign one of two </a:t>
            </a:r>
            <a:r>
              <a:rPr b="1" lang="en" sz="2400"/>
              <a:t>different colors</a:t>
            </a:r>
            <a:r>
              <a:rPr lang="en" sz="2400"/>
              <a:t> to each vertex of the graph so that no two adjacent vertices are assigned the same color.</a:t>
            </a:r>
            <a:endParaRPr sz="2400"/>
          </a:p>
          <a:p>
            <a:pPr indent="0" lvl="0" marL="0" rtl="0" algn="l">
              <a:spcBef>
                <a:spcPts val="0"/>
              </a:spcBef>
              <a:spcAft>
                <a:spcPts val="0"/>
              </a:spcAft>
              <a:buNone/>
            </a:pPr>
            <a:r>
              <a:t/>
            </a:r>
            <a:endParaRPr sz="2400"/>
          </a:p>
          <a:p>
            <a:pPr indent="0" lvl="0" marL="0" rtl="0" algn="l">
              <a:spcBef>
                <a:spcPts val="0"/>
              </a:spcBef>
              <a:spcAft>
                <a:spcPts val="0"/>
              </a:spcAft>
              <a:buClr>
                <a:schemeClr val="dk1"/>
              </a:buClr>
              <a:buSzPts val="1100"/>
              <a:buFont typeface="Arial"/>
              <a:buNone/>
            </a:pPr>
            <a:r>
              <a:rPr lang="en" sz="2400">
                <a:solidFill>
                  <a:schemeClr val="dk1"/>
                </a:solidFill>
              </a:rPr>
              <a:t>Eg: Graph G is bipartite and H is not.</a:t>
            </a:r>
            <a:endParaRPr sz="2400">
              <a:solidFill>
                <a:schemeClr val="dk1"/>
              </a:solidFill>
            </a:endParaRPr>
          </a:p>
          <a:p>
            <a:pPr indent="0" lvl="0" marL="0" rtl="0" algn="l">
              <a:spcBef>
                <a:spcPts val="0"/>
              </a:spcBef>
              <a:spcAft>
                <a:spcPts val="0"/>
              </a:spcAft>
              <a:buNone/>
            </a:pPr>
            <a:r>
              <a:t/>
            </a:r>
            <a:endParaRPr sz="2400"/>
          </a:p>
        </p:txBody>
      </p:sp>
      <p:pic>
        <p:nvPicPr>
          <p:cNvPr id="198" name="Google Shape;198;p36"/>
          <p:cNvPicPr preferRelativeResize="0"/>
          <p:nvPr/>
        </p:nvPicPr>
        <p:blipFill>
          <a:blip r:embed="rId3">
            <a:alphaModFix/>
          </a:blip>
          <a:stretch>
            <a:fillRect/>
          </a:stretch>
        </p:blipFill>
        <p:spPr>
          <a:xfrm>
            <a:off x="270900" y="3098475"/>
            <a:ext cx="8155451" cy="3097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sp>
        <p:nvSpPr>
          <p:cNvPr id="44" name="Google Shape;44;p10"/>
          <p:cNvSpPr txBox="1"/>
          <p:nvPr/>
        </p:nvSpPr>
        <p:spPr>
          <a:xfrm>
            <a:off x="160100" y="120075"/>
            <a:ext cx="8708100" cy="2334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Leonhard Euler (1707-1783) published a paper to solve ancient “Seven Bridges of Konigsberg” problem in 1736. That’s when Graph Theory, as we know today, was born.</a:t>
            </a:r>
            <a:endParaRPr sz="2400"/>
          </a:p>
          <a:p>
            <a:pPr indent="-381000" lvl="0" marL="457200" rtl="0" algn="l">
              <a:spcBef>
                <a:spcPts val="0"/>
              </a:spcBef>
              <a:spcAft>
                <a:spcPts val="0"/>
              </a:spcAft>
              <a:buSzPts val="2400"/>
              <a:buChar char="●"/>
            </a:pPr>
            <a:r>
              <a:rPr lang="en" sz="2400">
                <a:solidFill>
                  <a:schemeClr val="dk1"/>
                </a:solidFill>
              </a:rPr>
              <a:t>Seven Bridges of Konigsberg puzzle: Starting from a point on land, walk through all the seven bridges exactly once and return to the starting point.</a:t>
            </a:r>
            <a:endParaRPr sz="2400"/>
          </a:p>
        </p:txBody>
      </p:sp>
      <p:pic>
        <p:nvPicPr>
          <p:cNvPr id="45" name="Google Shape;45;p10"/>
          <p:cNvPicPr preferRelativeResize="0"/>
          <p:nvPr/>
        </p:nvPicPr>
        <p:blipFill>
          <a:blip r:embed="rId3">
            <a:alphaModFix/>
          </a:blip>
          <a:stretch>
            <a:fillRect/>
          </a:stretch>
        </p:blipFill>
        <p:spPr>
          <a:xfrm>
            <a:off x="851125" y="2454975"/>
            <a:ext cx="7013822" cy="3958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graphicFrame>
        <p:nvGraphicFramePr>
          <p:cNvPr id="203" name="Google Shape;203;p37"/>
          <p:cNvGraphicFramePr/>
          <p:nvPr/>
        </p:nvGraphicFramePr>
        <p:xfrm>
          <a:off x="199313" y="666150"/>
          <a:ext cx="3000000" cy="3000000"/>
        </p:xfrm>
        <a:graphic>
          <a:graphicData uri="http://schemas.openxmlformats.org/drawingml/2006/table">
            <a:tbl>
              <a:tblPr>
                <a:noFill/>
                <a:tableStyleId>{77A017E4-5C11-438E-820A-E5BFAAC18D51}</a:tableStyleId>
              </a:tblPr>
              <a:tblGrid>
                <a:gridCol w="1642025"/>
                <a:gridCol w="1537650"/>
                <a:gridCol w="1429150"/>
                <a:gridCol w="1630825"/>
                <a:gridCol w="2505725"/>
              </a:tblGrid>
              <a:tr h="764625">
                <a:tc>
                  <a:txBody>
                    <a:bodyPr>
                      <a:noAutofit/>
                    </a:bodyPr>
                    <a:lstStyle/>
                    <a:p>
                      <a:pPr indent="0" lvl="0" marL="0" rtl="0" algn="l">
                        <a:spcBef>
                          <a:spcPts val="0"/>
                        </a:spcBef>
                        <a:spcAft>
                          <a:spcPts val="0"/>
                        </a:spcAft>
                        <a:buNone/>
                      </a:pPr>
                      <a:r>
                        <a:t/>
                      </a:r>
                      <a:endParaRPr sz="2400"/>
                    </a:p>
                  </a:txBody>
                  <a:tcPr marT="91425" marB="91425" marR="91425" marL="91425"/>
                </a:tc>
                <a:tc>
                  <a:txBody>
                    <a:bodyPr>
                      <a:noAutofit/>
                    </a:bodyPr>
                    <a:lstStyle/>
                    <a:p>
                      <a:pPr indent="0" lvl="0" marL="0" rtl="0" algn="l">
                        <a:spcBef>
                          <a:spcPts val="0"/>
                        </a:spcBef>
                        <a:spcAft>
                          <a:spcPts val="0"/>
                        </a:spcAft>
                        <a:buNone/>
                      </a:pPr>
                      <a:r>
                        <a:rPr lang="en" sz="2400"/>
                        <a:t># vertices</a:t>
                      </a:r>
                      <a:endParaRPr sz="2400"/>
                    </a:p>
                  </a:txBody>
                  <a:tcPr marT="91425" marB="91425" marR="91425" marL="91425"/>
                </a:tc>
                <a:tc>
                  <a:txBody>
                    <a:bodyPr>
                      <a:noAutofit/>
                    </a:bodyPr>
                    <a:lstStyle/>
                    <a:p>
                      <a:pPr indent="0" lvl="0" marL="0" rtl="0" algn="l">
                        <a:spcBef>
                          <a:spcPts val="0"/>
                        </a:spcBef>
                        <a:spcAft>
                          <a:spcPts val="0"/>
                        </a:spcAft>
                        <a:buNone/>
                      </a:pPr>
                      <a:r>
                        <a:rPr lang="en" sz="2400"/>
                        <a:t># edges</a:t>
                      </a:r>
                      <a:endParaRPr sz="2400"/>
                    </a:p>
                  </a:txBody>
                  <a:tcPr marT="91425" marB="91425" marR="91425" marL="91425"/>
                </a:tc>
                <a:tc>
                  <a:txBody>
                    <a:bodyPr>
                      <a:noAutofit/>
                    </a:bodyPr>
                    <a:lstStyle/>
                    <a:p>
                      <a:pPr indent="0" lvl="0" marL="0" rtl="0" algn="l">
                        <a:spcBef>
                          <a:spcPts val="0"/>
                        </a:spcBef>
                        <a:spcAft>
                          <a:spcPts val="0"/>
                        </a:spcAft>
                        <a:buNone/>
                      </a:pPr>
                      <a:r>
                        <a:rPr lang="en" sz="2400"/>
                        <a:t>Bipartite?</a:t>
                      </a:r>
                      <a:endParaRPr sz="2400"/>
                    </a:p>
                  </a:txBody>
                  <a:tcPr marT="91425" marB="91425" marR="91425" marL="91425"/>
                </a:tc>
                <a:tc>
                  <a:txBody>
                    <a:bodyPr>
                      <a:noAutofit/>
                    </a:bodyPr>
                    <a:lstStyle/>
                    <a:p>
                      <a:pPr indent="0" lvl="0" marL="0" rtl="0" algn="l">
                        <a:spcBef>
                          <a:spcPts val="0"/>
                        </a:spcBef>
                        <a:spcAft>
                          <a:spcPts val="0"/>
                        </a:spcAft>
                        <a:buNone/>
                      </a:pPr>
                      <a:r>
                        <a:rPr lang="en" sz="2400"/>
                        <a:t>Regular graph?</a:t>
                      </a:r>
                      <a:endParaRPr sz="2400"/>
                    </a:p>
                  </a:txBody>
                  <a:tcPr marT="91425" marB="91425" marR="91425" marL="91425"/>
                </a:tc>
              </a:tr>
              <a:tr h="751275">
                <a:tc>
                  <a:txBody>
                    <a:bodyPr>
                      <a:noAutofit/>
                    </a:bodyPr>
                    <a:lstStyle/>
                    <a:p>
                      <a:pPr indent="0" lvl="0" marL="0" rtl="0" algn="l">
                        <a:spcBef>
                          <a:spcPts val="0"/>
                        </a:spcBef>
                        <a:spcAft>
                          <a:spcPts val="0"/>
                        </a:spcAft>
                        <a:buNone/>
                      </a:pPr>
                      <a:r>
                        <a:rPr lang="en" sz="2400"/>
                        <a:t>K</a:t>
                      </a:r>
                      <a:r>
                        <a:rPr baseline="-25000" lang="en" sz="2400"/>
                        <a:t>n</a:t>
                      </a:r>
                      <a:r>
                        <a:rPr lang="en" sz="2400"/>
                        <a:t> (n≥1)</a:t>
                      </a:r>
                      <a:endParaRPr sz="2400"/>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777950">
                <a:tc>
                  <a:txBody>
                    <a:bodyPr>
                      <a:noAutofit/>
                    </a:bodyPr>
                    <a:lstStyle/>
                    <a:p>
                      <a:pPr indent="0" lvl="0" marL="0" rtl="0" algn="l">
                        <a:spcBef>
                          <a:spcPts val="0"/>
                        </a:spcBef>
                        <a:spcAft>
                          <a:spcPts val="0"/>
                        </a:spcAft>
                        <a:buClr>
                          <a:schemeClr val="dk1"/>
                        </a:buClr>
                        <a:buSzPts val="1100"/>
                        <a:buFont typeface="Arial"/>
                        <a:buNone/>
                      </a:pPr>
                      <a:r>
                        <a:rPr lang="en" sz="2400">
                          <a:solidFill>
                            <a:schemeClr val="dk1"/>
                          </a:solidFill>
                        </a:rPr>
                        <a:t>P</a:t>
                      </a:r>
                      <a:r>
                        <a:rPr baseline="-25000" lang="en" sz="2400">
                          <a:solidFill>
                            <a:schemeClr val="dk1"/>
                          </a:solidFill>
                        </a:rPr>
                        <a:t>n</a:t>
                      </a:r>
                      <a:r>
                        <a:rPr lang="en" sz="2400">
                          <a:solidFill>
                            <a:schemeClr val="dk1"/>
                          </a:solidFill>
                        </a:rPr>
                        <a:t> (n≥1)</a:t>
                      </a:r>
                      <a:endParaRPr sz="2400"/>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737950">
                <a:tc>
                  <a:txBody>
                    <a:bodyPr>
                      <a:noAutofit/>
                    </a:bodyPr>
                    <a:lstStyle/>
                    <a:p>
                      <a:pPr indent="0" lvl="0" marL="0" rtl="0" algn="l">
                        <a:spcBef>
                          <a:spcPts val="0"/>
                        </a:spcBef>
                        <a:spcAft>
                          <a:spcPts val="0"/>
                        </a:spcAft>
                        <a:buClr>
                          <a:schemeClr val="dk1"/>
                        </a:buClr>
                        <a:buSzPts val="1100"/>
                        <a:buFont typeface="Arial"/>
                        <a:buNone/>
                      </a:pPr>
                      <a:r>
                        <a:rPr lang="en" sz="2400">
                          <a:solidFill>
                            <a:schemeClr val="dk1"/>
                          </a:solidFill>
                        </a:rPr>
                        <a:t>C</a:t>
                      </a:r>
                      <a:r>
                        <a:rPr baseline="-25000" lang="en" sz="2400">
                          <a:solidFill>
                            <a:schemeClr val="dk1"/>
                          </a:solidFill>
                        </a:rPr>
                        <a:t>n</a:t>
                      </a:r>
                      <a:r>
                        <a:rPr lang="en" sz="2400">
                          <a:solidFill>
                            <a:schemeClr val="dk1"/>
                          </a:solidFill>
                        </a:rPr>
                        <a:t> (n≥3)</a:t>
                      </a:r>
                      <a:endParaRPr sz="2400"/>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737925">
                <a:tc>
                  <a:txBody>
                    <a:bodyPr>
                      <a:noAutofit/>
                    </a:bodyPr>
                    <a:lstStyle/>
                    <a:p>
                      <a:pPr indent="0" lvl="0" marL="0" rtl="0" algn="l">
                        <a:spcBef>
                          <a:spcPts val="0"/>
                        </a:spcBef>
                        <a:spcAft>
                          <a:spcPts val="0"/>
                        </a:spcAft>
                        <a:buClr>
                          <a:schemeClr val="dk1"/>
                        </a:buClr>
                        <a:buSzPts val="1100"/>
                        <a:buFont typeface="Arial"/>
                        <a:buNone/>
                      </a:pPr>
                      <a:r>
                        <a:rPr lang="en" sz="2400">
                          <a:solidFill>
                            <a:schemeClr val="dk1"/>
                          </a:solidFill>
                        </a:rPr>
                        <a:t>W</a:t>
                      </a:r>
                      <a:r>
                        <a:rPr baseline="-25000" lang="en" sz="2400">
                          <a:solidFill>
                            <a:schemeClr val="dk1"/>
                          </a:solidFill>
                        </a:rPr>
                        <a:t>n</a:t>
                      </a:r>
                      <a:r>
                        <a:rPr lang="en" sz="2400">
                          <a:solidFill>
                            <a:schemeClr val="dk1"/>
                          </a:solidFill>
                        </a:rPr>
                        <a:t> (n≥3)</a:t>
                      </a:r>
                      <a:endParaRPr sz="2400"/>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737925">
                <a:tc>
                  <a:txBody>
                    <a:bodyPr>
                      <a:noAutofit/>
                    </a:bodyPr>
                    <a:lstStyle/>
                    <a:p>
                      <a:pPr indent="0" lvl="0" marL="0" rtl="0" algn="l">
                        <a:spcBef>
                          <a:spcPts val="0"/>
                        </a:spcBef>
                        <a:spcAft>
                          <a:spcPts val="0"/>
                        </a:spcAft>
                        <a:buClr>
                          <a:schemeClr val="dk1"/>
                        </a:buClr>
                        <a:buSzPts val="1100"/>
                        <a:buFont typeface="Arial"/>
                        <a:buNone/>
                      </a:pPr>
                      <a:r>
                        <a:rPr lang="en" sz="2400">
                          <a:solidFill>
                            <a:schemeClr val="dk1"/>
                          </a:solidFill>
                        </a:rPr>
                        <a:t>B</a:t>
                      </a:r>
                      <a:r>
                        <a:rPr baseline="-25000" lang="en" sz="2400">
                          <a:solidFill>
                            <a:schemeClr val="dk1"/>
                          </a:solidFill>
                        </a:rPr>
                        <a:t>n</a:t>
                      </a:r>
                      <a:r>
                        <a:rPr lang="en" sz="2400">
                          <a:solidFill>
                            <a:schemeClr val="dk1"/>
                          </a:solidFill>
                        </a:rPr>
                        <a:t> (n≥1)</a:t>
                      </a:r>
                      <a:endParaRPr sz="2400"/>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697900">
                <a:tc>
                  <a:txBody>
                    <a:bodyPr>
                      <a:noAutofit/>
                    </a:bodyPr>
                    <a:lstStyle/>
                    <a:p>
                      <a:pPr indent="0" lvl="0" marL="0" rtl="0" algn="l">
                        <a:spcBef>
                          <a:spcPts val="0"/>
                        </a:spcBef>
                        <a:spcAft>
                          <a:spcPts val="0"/>
                        </a:spcAft>
                        <a:buClr>
                          <a:schemeClr val="dk1"/>
                        </a:buClr>
                        <a:buSzPts val="1100"/>
                        <a:buFont typeface="Arial"/>
                        <a:buNone/>
                      </a:pPr>
                      <a:r>
                        <a:rPr lang="en" sz="2400">
                          <a:solidFill>
                            <a:schemeClr val="dk1"/>
                          </a:solidFill>
                        </a:rPr>
                        <a:t>Q</a:t>
                      </a:r>
                      <a:r>
                        <a:rPr baseline="-25000" lang="en" sz="2400">
                          <a:solidFill>
                            <a:schemeClr val="dk1"/>
                          </a:solidFill>
                        </a:rPr>
                        <a:t>n</a:t>
                      </a:r>
                      <a:r>
                        <a:rPr lang="en" sz="2400">
                          <a:solidFill>
                            <a:schemeClr val="dk1"/>
                          </a:solidFill>
                        </a:rPr>
                        <a:t> (n≥1)</a:t>
                      </a:r>
                      <a:endParaRPr sz="2400"/>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graphicFrame>
        <p:nvGraphicFramePr>
          <p:cNvPr id="208" name="Google Shape;208;p38"/>
          <p:cNvGraphicFramePr/>
          <p:nvPr/>
        </p:nvGraphicFramePr>
        <p:xfrm>
          <a:off x="199313" y="666150"/>
          <a:ext cx="3000000" cy="3000000"/>
        </p:xfrm>
        <a:graphic>
          <a:graphicData uri="http://schemas.openxmlformats.org/drawingml/2006/table">
            <a:tbl>
              <a:tblPr>
                <a:noFill/>
                <a:tableStyleId>{77A017E4-5C11-438E-820A-E5BFAAC18D51}</a:tableStyleId>
              </a:tblPr>
              <a:tblGrid>
                <a:gridCol w="1371100"/>
                <a:gridCol w="1523400"/>
                <a:gridCol w="1272350"/>
                <a:gridCol w="2286650"/>
                <a:gridCol w="2291875"/>
              </a:tblGrid>
              <a:tr h="764625">
                <a:tc>
                  <a:txBody>
                    <a:bodyPr>
                      <a:noAutofit/>
                    </a:bodyPr>
                    <a:lstStyle/>
                    <a:p>
                      <a:pPr indent="0" lvl="0" marL="0" rtl="0" algn="l">
                        <a:spcBef>
                          <a:spcPts val="0"/>
                        </a:spcBef>
                        <a:spcAft>
                          <a:spcPts val="0"/>
                        </a:spcAft>
                        <a:buNone/>
                      </a:pPr>
                      <a:r>
                        <a:t/>
                      </a:r>
                      <a:endParaRPr sz="2400"/>
                    </a:p>
                  </a:txBody>
                  <a:tcPr marT="91425" marB="91425" marR="91425" marL="91425"/>
                </a:tc>
                <a:tc>
                  <a:txBody>
                    <a:bodyPr>
                      <a:noAutofit/>
                    </a:bodyPr>
                    <a:lstStyle/>
                    <a:p>
                      <a:pPr indent="0" lvl="0" marL="0" rtl="0" algn="l">
                        <a:spcBef>
                          <a:spcPts val="0"/>
                        </a:spcBef>
                        <a:spcAft>
                          <a:spcPts val="0"/>
                        </a:spcAft>
                        <a:buNone/>
                      </a:pPr>
                      <a:r>
                        <a:rPr lang="en" sz="2400"/>
                        <a:t># vertices</a:t>
                      </a:r>
                      <a:endParaRPr sz="2400"/>
                    </a:p>
                  </a:txBody>
                  <a:tcPr marT="91425" marB="91425" marR="91425" marL="91425"/>
                </a:tc>
                <a:tc>
                  <a:txBody>
                    <a:bodyPr>
                      <a:noAutofit/>
                    </a:bodyPr>
                    <a:lstStyle/>
                    <a:p>
                      <a:pPr indent="0" lvl="0" marL="0" rtl="0" algn="l">
                        <a:spcBef>
                          <a:spcPts val="0"/>
                        </a:spcBef>
                        <a:spcAft>
                          <a:spcPts val="0"/>
                        </a:spcAft>
                        <a:buNone/>
                      </a:pPr>
                      <a:r>
                        <a:rPr lang="en" sz="2400"/>
                        <a:t># edges</a:t>
                      </a:r>
                      <a:endParaRPr sz="2400"/>
                    </a:p>
                  </a:txBody>
                  <a:tcPr marT="91425" marB="91425" marR="91425" marL="91425"/>
                </a:tc>
                <a:tc>
                  <a:txBody>
                    <a:bodyPr>
                      <a:noAutofit/>
                    </a:bodyPr>
                    <a:lstStyle/>
                    <a:p>
                      <a:pPr indent="0" lvl="0" marL="0" rtl="0" algn="l">
                        <a:spcBef>
                          <a:spcPts val="0"/>
                        </a:spcBef>
                        <a:spcAft>
                          <a:spcPts val="0"/>
                        </a:spcAft>
                        <a:buNone/>
                      </a:pPr>
                      <a:r>
                        <a:rPr lang="en" sz="2400"/>
                        <a:t>Bipartite?</a:t>
                      </a:r>
                      <a:endParaRPr sz="2400"/>
                    </a:p>
                  </a:txBody>
                  <a:tcPr marT="91425" marB="91425" marR="91425" marL="91425"/>
                </a:tc>
                <a:tc>
                  <a:txBody>
                    <a:bodyPr>
                      <a:noAutofit/>
                    </a:bodyPr>
                    <a:lstStyle/>
                    <a:p>
                      <a:pPr indent="0" lvl="0" marL="0" rtl="0" algn="l">
                        <a:spcBef>
                          <a:spcPts val="0"/>
                        </a:spcBef>
                        <a:spcAft>
                          <a:spcPts val="0"/>
                        </a:spcAft>
                        <a:buNone/>
                      </a:pPr>
                      <a:r>
                        <a:rPr lang="en" sz="2400"/>
                        <a:t>Regular graph?</a:t>
                      </a:r>
                      <a:endParaRPr sz="2400"/>
                    </a:p>
                  </a:txBody>
                  <a:tcPr marT="91425" marB="91425" marR="91425" marL="91425"/>
                </a:tc>
              </a:tr>
              <a:tr h="751275">
                <a:tc>
                  <a:txBody>
                    <a:bodyPr>
                      <a:noAutofit/>
                    </a:bodyPr>
                    <a:lstStyle/>
                    <a:p>
                      <a:pPr indent="0" lvl="0" marL="0" rtl="0" algn="l">
                        <a:spcBef>
                          <a:spcPts val="0"/>
                        </a:spcBef>
                        <a:spcAft>
                          <a:spcPts val="0"/>
                        </a:spcAft>
                        <a:buNone/>
                      </a:pPr>
                      <a:r>
                        <a:rPr lang="en" sz="2400"/>
                        <a:t>K</a:t>
                      </a:r>
                      <a:r>
                        <a:rPr baseline="-25000" lang="en" sz="2400"/>
                        <a:t>n</a:t>
                      </a:r>
                      <a:r>
                        <a:rPr lang="en" sz="2400"/>
                        <a:t> (n≥1)</a:t>
                      </a:r>
                      <a:endParaRPr sz="2400"/>
                    </a:p>
                  </a:txBody>
                  <a:tcPr marT="91425" marB="91425" marR="91425" marL="91425"/>
                </a:tc>
                <a:tc>
                  <a:txBody>
                    <a:bodyPr>
                      <a:noAutofit/>
                    </a:bodyPr>
                    <a:lstStyle/>
                    <a:p>
                      <a:pPr indent="0" lvl="0" marL="0" rtl="0" algn="l">
                        <a:spcBef>
                          <a:spcPts val="0"/>
                        </a:spcBef>
                        <a:spcAft>
                          <a:spcPts val="0"/>
                        </a:spcAft>
                        <a:buNone/>
                      </a:pPr>
                      <a:r>
                        <a:rPr lang="en" sz="2400"/>
                        <a:t>n</a:t>
                      </a:r>
                      <a:endParaRPr sz="2400"/>
                    </a:p>
                  </a:txBody>
                  <a:tcPr marT="91425" marB="91425" marR="91425" marL="91425"/>
                </a:tc>
                <a:tc>
                  <a:txBody>
                    <a:bodyPr>
                      <a:noAutofit/>
                    </a:bodyPr>
                    <a:lstStyle/>
                    <a:p>
                      <a:pPr indent="0" lvl="0" marL="0" rtl="0" algn="l">
                        <a:spcBef>
                          <a:spcPts val="0"/>
                        </a:spcBef>
                        <a:spcAft>
                          <a:spcPts val="0"/>
                        </a:spcAft>
                        <a:buNone/>
                      </a:pPr>
                      <a:r>
                        <a:rPr lang="en" sz="2400"/>
                        <a:t>n(n-1)/2</a:t>
                      </a:r>
                      <a:endParaRPr sz="2400"/>
                    </a:p>
                  </a:txBody>
                  <a:tcPr marT="91425" marB="91425" marR="91425" marL="91425"/>
                </a:tc>
                <a:tc>
                  <a:txBody>
                    <a:bodyPr>
                      <a:noAutofit/>
                    </a:bodyPr>
                    <a:lstStyle/>
                    <a:p>
                      <a:pPr indent="0" lvl="0" marL="0" rtl="0" algn="l">
                        <a:spcBef>
                          <a:spcPts val="0"/>
                        </a:spcBef>
                        <a:spcAft>
                          <a:spcPts val="0"/>
                        </a:spcAft>
                        <a:buNone/>
                      </a:pPr>
                      <a:r>
                        <a:rPr lang="en" sz="2400"/>
                        <a:t>When n ≤ 2</a:t>
                      </a:r>
                      <a:endParaRPr sz="2400"/>
                    </a:p>
                  </a:txBody>
                  <a:tcPr marT="91425" marB="91425" marR="91425" marL="91425"/>
                </a:tc>
                <a:tc>
                  <a:txBody>
                    <a:bodyPr>
                      <a:noAutofit/>
                    </a:bodyPr>
                    <a:lstStyle/>
                    <a:p>
                      <a:pPr indent="0" lvl="0" marL="0" rtl="0" algn="l">
                        <a:spcBef>
                          <a:spcPts val="0"/>
                        </a:spcBef>
                        <a:spcAft>
                          <a:spcPts val="0"/>
                        </a:spcAft>
                        <a:buNone/>
                      </a:pPr>
                      <a:r>
                        <a:rPr lang="en" sz="2400"/>
                        <a:t>Always</a:t>
                      </a:r>
                      <a:endParaRPr sz="2400"/>
                    </a:p>
                  </a:txBody>
                  <a:tcPr marT="91425" marB="91425" marR="91425" marL="91425"/>
                </a:tc>
              </a:tr>
              <a:tr h="777950">
                <a:tc>
                  <a:txBody>
                    <a:bodyPr>
                      <a:noAutofit/>
                    </a:bodyPr>
                    <a:lstStyle/>
                    <a:p>
                      <a:pPr indent="0" lvl="0" marL="0" rtl="0" algn="l">
                        <a:spcBef>
                          <a:spcPts val="0"/>
                        </a:spcBef>
                        <a:spcAft>
                          <a:spcPts val="0"/>
                        </a:spcAft>
                        <a:buClr>
                          <a:schemeClr val="dk1"/>
                        </a:buClr>
                        <a:buSzPts val="1100"/>
                        <a:buFont typeface="Arial"/>
                        <a:buNone/>
                      </a:pPr>
                      <a:r>
                        <a:rPr lang="en" sz="2400">
                          <a:solidFill>
                            <a:schemeClr val="dk1"/>
                          </a:solidFill>
                        </a:rPr>
                        <a:t>P</a:t>
                      </a:r>
                      <a:r>
                        <a:rPr baseline="-25000" lang="en" sz="2400">
                          <a:solidFill>
                            <a:schemeClr val="dk1"/>
                          </a:solidFill>
                        </a:rPr>
                        <a:t>n</a:t>
                      </a:r>
                      <a:r>
                        <a:rPr lang="en" sz="2400">
                          <a:solidFill>
                            <a:schemeClr val="dk1"/>
                          </a:solidFill>
                        </a:rPr>
                        <a:t> (n≥1)</a:t>
                      </a:r>
                      <a:endParaRPr sz="2400"/>
                    </a:p>
                  </a:txBody>
                  <a:tcPr marT="91425" marB="91425" marR="91425" marL="91425"/>
                </a:tc>
                <a:tc>
                  <a:txBody>
                    <a:bodyPr>
                      <a:noAutofit/>
                    </a:bodyPr>
                    <a:lstStyle/>
                    <a:p>
                      <a:pPr indent="0" lvl="0" marL="0" rtl="0" algn="l">
                        <a:spcBef>
                          <a:spcPts val="0"/>
                        </a:spcBef>
                        <a:spcAft>
                          <a:spcPts val="0"/>
                        </a:spcAft>
                        <a:buNone/>
                      </a:pPr>
                      <a:r>
                        <a:rPr lang="en" sz="2400"/>
                        <a:t>n</a:t>
                      </a:r>
                      <a:endParaRPr sz="2400"/>
                    </a:p>
                  </a:txBody>
                  <a:tcPr marT="91425" marB="91425" marR="91425" marL="91425"/>
                </a:tc>
                <a:tc>
                  <a:txBody>
                    <a:bodyPr>
                      <a:noAutofit/>
                    </a:bodyPr>
                    <a:lstStyle/>
                    <a:p>
                      <a:pPr indent="0" lvl="0" marL="0" rtl="0" algn="l">
                        <a:spcBef>
                          <a:spcPts val="0"/>
                        </a:spcBef>
                        <a:spcAft>
                          <a:spcPts val="0"/>
                        </a:spcAft>
                        <a:buNone/>
                      </a:pPr>
                      <a:r>
                        <a:rPr lang="en" sz="2400"/>
                        <a:t>n-1</a:t>
                      </a:r>
                      <a:endParaRPr sz="2400"/>
                    </a:p>
                  </a:txBody>
                  <a:tcPr marT="91425" marB="91425" marR="91425" marL="91425"/>
                </a:tc>
                <a:tc>
                  <a:txBody>
                    <a:bodyPr>
                      <a:noAutofit/>
                    </a:bodyPr>
                    <a:lstStyle/>
                    <a:p>
                      <a:pPr indent="0" lvl="0" marL="0" rtl="0" algn="l">
                        <a:spcBef>
                          <a:spcPts val="0"/>
                        </a:spcBef>
                        <a:spcAft>
                          <a:spcPts val="0"/>
                        </a:spcAft>
                        <a:buNone/>
                      </a:pPr>
                      <a:r>
                        <a:rPr lang="en" sz="2400"/>
                        <a:t>Always</a:t>
                      </a:r>
                      <a:endParaRPr sz="2400"/>
                    </a:p>
                  </a:txBody>
                  <a:tcPr marT="91425" marB="91425" marR="91425" marL="91425"/>
                </a:tc>
                <a:tc>
                  <a:txBody>
                    <a:bodyPr>
                      <a:noAutofit/>
                    </a:bodyPr>
                    <a:lstStyle/>
                    <a:p>
                      <a:pPr indent="0" lvl="0" marL="0" rtl="0" algn="l">
                        <a:spcBef>
                          <a:spcPts val="0"/>
                        </a:spcBef>
                        <a:spcAft>
                          <a:spcPts val="0"/>
                        </a:spcAft>
                        <a:buNone/>
                      </a:pPr>
                      <a:r>
                        <a:rPr lang="en" sz="2400"/>
                        <a:t>When n = 2</a:t>
                      </a:r>
                      <a:endParaRPr sz="2400"/>
                    </a:p>
                  </a:txBody>
                  <a:tcPr marT="91425" marB="91425" marR="91425" marL="91425"/>
                </a:tc>
              </a:tr>
              <a:tr h="737950">
                <a:tc>
                  <a:txBody>
                    <a:bodyPr>
                      <a:noAutofit/>
                    </a:bodyPr>
                    <a:lstStyle/>
                    <a:p>
                      <a:pPr indent="0" lvl="0" marL="0" rtl="0" algn="l">
                        <a:spcBef>
                          <a:spcPts val="0"/>
                        </a:spcBef>
                        <a:spcAft>
                          <a:spcPts val="0"/>
                        </a:spcAft>
                        <a:buClr>
                          <a:schemeClr val="dk1"/>
                        </a:buClr>
                        <a:buSzPts val="1100"/>
                        <a:buFont typeface="Arial"/>
                        <a:buNone/>
                      </a:pPr>
                      <a:r>
                        <a:rPr lang="en" sz="2400">
                          <a:solidFill>
                            <a:schemeClr val="dk1"/>
                          </a:solidFill>
                        </a:rPr>
                        <a:t>C</a:t>
                      </a:r>
                      <a:r>
                        <a:rPr baseline="-25000" lang="en" sz="2400">
                          <a:solidFill>
                            <a:schemeClr val="dk1"/>
                          </a:solidFill>
                        </a:rPr>
                        <a:t>n</a:t>
                      </a:r>
                      <a:r>
                        <a:rPr lang="en" sz="2400">
                          <a:solidFill>
                            <a:schemeClr val="dk1"/>
                          </a:solidFill>
                        </a:rPr>
                        <a:t> (n≥3)</a:t>
                      </a:r>
                      <a:endParaRPr sz="2400"/>
                    </a:p>
                  </a:txBody>
                  <a:tcPr marT="91425" marB="91425" marR="91425" marL="91425"/>
                </a:tc>
                <a:tc>
                  <a:txBody>
                    <a:bodyPr>
                      <a:noAutofit/>
                    </a:bodyPr>
                    <a:lstStyle/>
                    <a:p>
                      <a:pPr indent="0" lvl="0" marL="0" rtl="0" algn="l">
                        <a:spcBef>
                          <a:spcPts val="0"/>
                        </a:spcBef>
                        <a:spcAft>
                          <a:spcPts val="0"/>
                        </a:spcAft>
                        <a:buNone/>
                      </a:pPr>
                      <a:r>
                        <a:rPr lang="en" sz="2400"/>
                        <a:t>n</a:t>
                      </a:r>
                      <a:endParaRPr sz="2400"/>
                    </a:p>
                  </a:txBody>
                  <a:tcPr marT="91425" marB="91425" marR="91425" marL="91425"/>
                </a:tc>
                <a:tc>
                  <a:txBody>
                    <a:bodyPr>
                      <a:noAutofit/>
                    </a:bodyPr>
                    <a:lstStyle/>
                    <a:p>
                      <a:pPr indent="0" lvl="0" marL="0" rtl="0" algn="l">
                        <a:spcBef>
                          <a:spcPts val="0"/>
                        </a:spcBef>
                        <a:spcAft>
                          <a:spcPts val="0"/>
                        </a:spcAft>
                        <a:buNone/>
                      </a:pPr>
                      <a:r>
                        <a:rPr lang="en" sz="2400"/>
                        <a:t>n</a:t>
                      </a:r>
                      <a:endParaRPr sz="2400"/>
                    </a:p>
                  </a:txBody>
                  <a:tcPr marT="91425" marB="91425" marR="91425" marL="91425"/>
                </a:tc>
                <a:tc>
                  <a:txBody>
                    <a:bodyPr>
                      <a:noAutofit/>
                    </a:bodyPr>
                    <a:lstStyle/>
                    <a:p>
                      <a:pPr indent="0" lvl="0" marL="0" rtl="0" algn="l">
                        <a:spcBef>
                          <a:spcPts val="0"/>
                        </a:spcBef>
                        <a:spcAft>
                          <a:spcPts val="0"/>
                        </a:spcAft>
                        <a:buNone/>
                      </a:pPr>
                      <a:r>
                        <a:rPr lang="en" sz="2400"/>
                        <a:t>When n is even</a:t>
                      </a:r>
                      <a:endParaRPr sz="2400"/>
                    </a:p>
                  </a:txBody>
                  <a:tcPr marT="91425" marB="91425" marR="91425" marL="91425"/>
                </a:tc>
                <a:tc>
                  <a:txBody>
                    <a:bodyPr>
                      <a:noAutofit/>
                    </a:bodyPr>
                    <a:lstStyle/>
                    <a:p>
                      <a:pPr indent="0" lvl="0" marL="0" rtl="0" algn="l">
                        <a:spcBef>
                          <a:spcPts val="0"/>
                        </a:spcBef>
                        <a:spcAft>
                          <a:spcPts val="0"/>
                        </a:spcAft>
                        <a:buNone/>
                      </a:pPr>
                      <a:r>
                        <a:rPr lang="en" sz="2400"/>
                        <a:t>Always</a:t>
                      </a:r>
                      <a:endParaRPr sz="2400"/>
                    </a:p>
                  </a:txBody>
                  <a:tcPr marT="91425" marB="91425" marR="91425" marL="91425"/>
                </a:tc>
              </a:tr>
              <a:tr h="737925">
                <a:tc>
                  <a:txBody>
                    <a:bodyPr>
                      <a:noAutofit/>
                    </a:bodyPr>
                    <a:lstStyle/>
                    <a:p>
                      <a:pPr indent="0" lvl="0" marL="0" rtl="0" algn="l">
                        <a:spcBef>
                          <a:spcPts val="0"/>
                        </a:spcBef>
                        <a:spcAft>
                          <a:spcPts val="0"/>
                        </a:spcAft>
                        <a:buClr>
                          <a:schemeClr val="dk1"/>
                        </a:buClr>
                        <a:buSzPts val="1100"/>
                        <a:buFont typeface="Arial"/>
                        <a:buNone/>
                      </a:pPr>
                      <a:r>
                        <a:rPr lang="en" sz="2400">
                          <a:solidFill>
                            <a:schemeClr val="dk1"/>
                          </a:solidFill>
                        </a:rPr>
                        <a:t>W</a:t>
                      </a:r>
                      <a:r>
                        <a:rPr baseline="-25000" lang="en" sz="2400">
                          <a:solidFill>
                            <a:schemeClr val="dk1"/>
                          </a:solidFill>
                        </a:rPr>
                        <a:t>n</a:t>
                      </a:r>
                      <a:r>
                        <a:rPr lang="en" sz="2400">
                          <a:solidFill>
                            <a:schemeClr val="dk1"/>
                          </a:solidFill>
                        </a:rPr>
                        <a:t> (n≥3)</a:t>
                      </a:r>
                      <a:endParaRPr sz="2400"/>
                    </a:p>
                  </a:txBody>
                  <a:tcPr marT="91425" marB="91425" marR="91425" marL="91425"/>
                </a:tc>
                <a:tc>
                  <a:txBody>
                    <a:bodyPr>
                      <a:noAutofit/>
                    </a:bodyPr>
                    <a:lstStyle/>
                    <a:p>
                      <a:pPr indent="0" lvl="0" marL="0" rtl="0" algn="l">
                        <a:spcBef>
                          <a:spcPts val="0"/>
                        </a:spcBef>
                        <a:spcAft>
                          <a:spcPts val="0"/>
                        </a:spcAft>
                        <a:buNone/>
                      </a:pPr>
                      <a:r>
                        <a:rPr lang="en" sz="2400"/>
                        <a:t>n+1</a:t>
                      </a:r>
                      <a:endParaRPr sz="2400"/>
                    </a:p>
                  </a:txBody>
                  <a:tcPr marT="91425" marB="91425" marR="91425" marL="91425"/>
                </a:tc>
                <a:tc>
                  <a:txBody>
                    <a:bodyPr>
                      <a:noAutofit/>
                    </a:bodyPr>
                    <a:lstStyle/>
                    <a:p>
                      <a:pPr indent="0" lvl="0" marL="0" rtl="0" algn="l">
                        <a:spcBef>
                          <a:spcPts val="0"/>
                        </a:spcBef>
                        <a:spcAft>
                          <a:spcPts val="0"/>
                        </a:spcAft>
                        <a:buNone/>
                      </a:pPr>
                      <a:r>
                        <a:rPr lang="en" sz="2400"/>
                        <a:t>2n</a:t>
                      </a:r>
                      <a:endParaRPr sz="2400"/>
                    </a:p>
                  </a:txBody>
                  <a:tcPr marT="91425" marB="91425" marR="91425" marL="91425"/>
                </a:tc>
                <a:tc>
                  <a:txBody>
                    <a:bodyPr>
                      <a:noAutofit/>
                    </a:bodyPr>
                    <a:lstStyle/>
                    <a:p>
                      <a:pPr indent="0" lvl="0" marL="0" rtl="0" algn="l">
                        <a:spcBef>
                          <a:spcPts val="0"/>
                        </a:spcBef>
                        <a:spcAft>
                          <a:spcPts val="0"/>
                        </a:spcAft>
                        <a:buNone/>
                      </a:pPr>
                      <a:r>
                        <a:rPr lang="en" sz="2400"/>
                        <a:t>Never</a:t>
                      </a:r>
                      <a:endParaRPr sz="2400"/>
                    </a:p>
                  </a:txBody>
                  <a:tcPr marT="91425" marB="91425" marR="91425" marL="91425"/>
                </a:tc>
                <a:tc>
                  <a:txBody>
                    <a:bodyPr>
                      <a:noAutofit/>
                    </a:bodyPr>
                    <a:lstStyle/>
                    <a:p>
                      <a:pPr indent="0" lvl="0" marL="0" rtl="0" algn="l">
                        <a:spcBef>
                          <a:spcPts val="0"/>
                        </a:spcBef>
                        <a:spcAft>
                          <a:spcPts val="0"/>
                        </a:spcAft>
                        <a:buNone/>
                      </a:pPr>
                      <a:r>
                        <a:rPr lang="en" sz="2400"/>
                        <a:t>When n = 3</a:t>
                      </a:r>
                      <a:endParaRPr sz="2400"/>
                    </a:p>
                  </a:txBody>
                  <a:tcPr marT="91425" marB="91425" marR="91425" marL="91425"/>
                </a:tc>
              </a:tr>
              <a:tr h="737925">
                <a:tc>
                  <a:txBody>
                    <a:bodyPr>
                      <a:noAutofit/>
                    </a:bodyPr>
                    <a:lstStyle/>
                    <a:p>
                      <a:pPr indent="0" lvl="0" marL="0" rtl="0" algn="l">
                        <a:spcBef>
                          <a:spcPts val="0"/>
                        </a:spcBef>
                        <a:spcAft>
                          <a:spcPts val="0"/>
                        </a:spcAft>
                        <a:buClr>
                          <a:schemeClr val="dk1"/>
                        </a:buClr>
                        <a:buSzPts val="1100"/>
                        <a:buFont typeface="Arial"/>
                        <a:buNone/>
                      </a:pPr>
                      <a:r>
                        <a:rPr lang="en" sz="2400">
                          <a:solidFill>
                            <a:schemeClr val="dk1"/>
                          </a:solidFill>
                        </a:rPr>
                        <a:t>B</a:t>
                      </a:r>
                      <a:r>
                        <a:rPr baseline="-25000" lang="en" sz="2400">
                          <a:solidFill>
                            <a:schemeClr val="dk1"/>
                          </a:solidFill>
                        </a:rPr>
                        <a:t>n</a:t>
                      </a:r>
                      <a:r>
                        <a:rPr lang="en" sz="2400">
                          <a:solidFill>
                            <a:schemeClr val="dk1"/>
                          </a:solidFill>
                        </a:rPr>
                        <a:t> (n≥1)</a:t>
                      </a:r>
                      <a:endParaRPr sz="2400"/>
                    </a:p>
                  </a:txBody>
                  <a:tcPr marT="91425" marB="91425" marR="91425" marL="91425"/>
                </a:tc>
                <a:tc>
                  <a:txBody>
                    <a:bodyPr>
                      <a:noAutofit/>
                    </a:bodyPr>
                    <a:lstStyle/>
                    <a:p>
                      <a:pPr indent="0" lvl="0" marL="0" rtl="0" algn="l">
                        <a:spcBef>
                          <a:spcPts val="0"/>
                        </a:spcBef>
                        <a:spcAft>
                          <a:spcPts val="0"/>
                        </a:spcAft>
                        <a:buNone/>
                      </a:pPr>
                      <a:r>
                        <a:rPr lang="en" sz="2400"/>
                        <a:t>1</a:t>
                      </a:r>
                      <a:endParaRPr sz="2400"/>
                    </a:p>
                  </a:txBody>
                  <a:tcPr marT="91425" marB="91425" marR="91425" marL="91425"/>
                </a:tc>
                <a:tc>
                  <a:txBody>
                    <a:bodyPr>
                      <a:noAutofit/>
                    </a:bodyPr>
                    <a:lstStyle/>
                    <a:p>
                      <a:pPr indent="0" lvl="0" marL="0" rtl="0" algn="l">
                        <a:spcBef>
                          <a:spcPts val="0"/>
                        </a:spcBef>
                        <a:spcAft>
                          <a:spcPts val="0"/>
                        </a:spcAft>
                        <a:buNone/>
                      </a:pPr>
                      <a:r>
                        <a:rPr lang="en" sz="2400"/>
                        <a:t>n</a:t>
                      </a:r>
                      <a:endParaRPr sz="2400"/>
                    </a:p>
                  </a:txBody>
                  <a:tcPr marT="91425" marB="91425" marR="91425" marL="91425"/>
                </a:tc>
                <a:tc>
                  <a:txBody>
                    <a:bodyPr>
                      <a:noAutofit/>
                    </a:bodyPr>
                    <a:lstStyle/>
                    <a:p>
                      <a:pPr indent="0" lvl="0" marL="0" rtl="0" algn="l">
                        <a:spcBef>
                          <a:spcPts val="0"/>
                        </a:spcBef>
                        <a:spcAft>
                          <a:spcPts val="0"/>
                        </a:spcAft>
                        <a:buNone/>
                      </a:pPr>
                      <a:r>
                        <a:rPr lang="en" sz="2400"/>
                        <a:t>Undefined</a:t>
                      </a:r>
                      <a:endParaRPr sz="2400"/>
                    </a:p>
                  </a:txBody>
                  <a:tcPr marT="91425" marB="91425" marR="91425" marL="91425"/>
                </a:tc>
                <a:tc>
                  <a:txBody>
                    <a:bodyPr>
                      <a:noAutofit/>
                    </a:bodyPr>
                    <a:lstStyle/>
                    <a:p>
                      <a:pPr indent="0" lvl="0" marL="0" rtl="0" algn="l">
                        <a:spcBef>
                          <a:spcPts val="0"/>
                        </a:spcBef>
                        <a:spcAft>
                          <a:spcPts val="0"/>
                        </a:spcAft>
                        <a:buNone/>
                      </a:pPr>
                      <a:r>
                        <a:rPr lang="en" sz="2400"/>
                        <a:t>Always</a:t>
                      </a:r>
                      <a:endParaRPr sz="2400"/>
                    </a:p>
                  </a:txBody>
                  <a:tcPr marT="91425" marB="91425" marR="91425" marL="91425"/>
                </a:tc>
              </a:tr>
              <a:tr h="697900">
                <a:tc>
                  <a:txBody>
                    <a:bodyPr>
                      <a:noAutofit/>
                    </a:bodyPr>
                    <a:lstStyle/>
                    <a:p>
                      <a:pPr indent="0" lvl="0" marL="0" rtl="0" algn="l">
                        <a:spcBef>
                          <a:spcPts val="0"/>
                        </a:spcBef>
                        <a:spcAft>
                          <a:spcPts val="0"/>
                        </a:spcAft>
                        <a:buClr>
                          <a:schemeClr val="dk1"/>
                        </a:buClr>
                        <a:buSzPts val="1100"/>
                        <a:buFont typeface="Arial"/>
                        <a:buNone/>
                      </a:pPr>
                      <a:r>
                        <a:rPr lang="en" sz="2400">
                          <a:solidFill>
                            <a:schemeClr val="dk1"/>
                          </a:solidFill>
                        </a:rPr>
                        <a:t>Q</a:t>
                      </a:r>
                      <a:r>
                        <a:rPr baseline="-25000" lang="en" sz="2400">
                          <a:solidFill>
                            <a:schemeClr val="dk1"/>
                          </a:solidFill>
                        </a:rPr>
                        <a:t>n</a:t>
                      </a:r>
                      <a:r>
                        <a:rPr lang="en" sz="2400">
                          <a:solidFill>
                            <a:schemeClr val="dk1"/>
                          </a:solidFill>
                        </a:rPr>
                        <a:t> (n≥1)</a:t>
                      </a:r>
                      <a:endParaRPr sz="2400"/>
                    </a:p>
                  </a:txBody>
                  <a:tcPr marT="91425" marB="91425" marR="91425" marL="91425"/>
                </a:tc>
                <a:tc>
                  <a:txBody>
                    <a:bodyPr>
                      <a:noAutofit/>
                    </a:bodyPr>
                    <a:lstStyle/>
                    <a:p>
                      <a:pPr indent="0" lvl="0" marL="0" rtl="0" algn="l">
                        <a:spcBef>
                          <a:spcPts val="0"/>
                        </a:spcBef>
                        <a:spcAft>
                          <a:spcPts val="0"/>
                        </a:spcAft>
                        <a:buNone/>
                      </a:pPr>
                      <a:r>
                        <a:rPr lang="en" sz="2400"/>
                        <a:t>2</a:t>
                      </a:r>
                      <a:r>
                        <a:rPr baseline="30000" lang="en" sz="2400"/>
                        <a:t>n</a:t>
                      </a:r>
                      <a:endParaRPr baseline="30000" sz="2400"/>
                    </a:p>
                  </a:txBody>
                  <a:tcPr marT="91425" marB="91425" marR="91425" marL="91425"/>
                </a:tc>
                <a:tc>
                  <a:txBody>
                    <a:bodyPr>
                      <a:noAutofit/>
                    </a:bodyPr>
                    <a:lstStyle/>
                    <a:p>
                      <a:pPr indent="0" lvl="0" marL="0" rtl="0" algn="l">
                        <a:spcBef>
                          <a:spcPts val="0"/>
                        </a:spcBef>
                        <a:spcAft>
                          <a:spcPts val="0"/>
                        </a:spcAft>
                        <a:buNone/>
                      </a:pPr>
                      <a:r>
                        <a:rPr lang="en" sz="2400"/>
                        <a:t>n * 2</a:t>
                      </a:r>
                      <a:r>
                        <a:rPr baseline="30000" lang="en" sz="2400"/>
                        <a:t>n-1</a:t>
                      </a:r>
                      <a:endParaRPr sz="2400"/>
                    </a:p>
                  </a:txBody>
                  <a:tcPr marT="91425" marB="91425" marR="91425" marL="91425"/>
                </a:tc>
                <a:tc>
                  <a:txBody>
                    <a:bodyPr>
                      <a:noAutofit/>
                    </a:bodyPr>
                    <a:lstStyle/>
                    <a:p>
                      <a:pPr indent="0" lvl="0" marL="0" rtl="0" algn="l">
                        <a:spcBef>
                          <a:spcPts val="0"/>
                        </a:spcBef>
                        <a:spcAft>
                          <a:spcPts val="0"/>
                        </a:spcAft>
                        <a:buNone/>
                      </a:pPr>
                      <a:r>
                        <a:rPr lang="en" sz="2400"/>
                        <a:t>Always</a:t>
                      </a:r>
                      <a:endParaRPr sz="2400"/>
                    </a:p>
                  </a:txBody>
                  <a:tcPr marT="91425" marB="91425" marR="91425" marL="91425"/>
                </a:tc>
                <a:tc>
                  <a:txBody>
                    <a:bodyPr>
                      <a:noAutofit/>
                    </a:bodyPr>
                    <a:lstStyle/>
                    <a:p>
                      <a:pPr indent="0" lvl="0" marL="0" rtl="0" algn="l">
                        <a:spcBef>
                          <a:spcPts val="0"/>
                        </a:spcBef>
                        <a:spcAft>
                          <a:spcPts val="0"/>
                        </a:spcAft>
                        <a:buNone/>
                      </a:pPr>
                      <a:r>
                        <a:rPr lang="en" sz="2400"/>
                        <a:t>Always</a:t>
                      </a:r>
                      <a:endParaRPr sz="2400"/>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9"/>
          <p:cNvSpPr txBox="1"/>
          <p:nvPr/>
        </p:nvSpPr>
        <p:spPr>
          <a:xfrm>
            <a:off x="270900" y="270900"/>
            <a:ext cx="8597400" cy="23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Subgraphs:</a:t>
            </a:r>
            <a:endParaRPr b="1" sz="2400"/>
          </a:p>
          <a:p>
            <a:pPr indent="0" lvl="0" marL="0" rtl="0" algn="l">
              <a:spcBef>
                <a:spcPts val="0"/>
              </a:spcBef>
              <a:spcAft>
                <a:spcPts val="0"/>
              </a:spcAft>
              <a:buNone/>
            </a:pPr>
            <a:r>
              <a:rPr lang="en" sz="2400"/>
              <a:t>A subgraph of a graph G=(V,E) is a graph H=(U,D) such that U</a:t>
            </a:r>
            <a:r>
              <a:rPr lang="en" sz="2400">
                <a:solidFill>
                  <a:schemeClr val="dk1"/>
                </a:solidFill>
              </a:rPr>
              <a:t>⊆</a:t>
            </a:r>
            <a:r>
              <a:rPr lang="en" sz="2400"/>
              <a:t>V and D</a:t>
            </a:r>
            <a:r>
              <a:rPr lang="en" sz="2400">
                <a:solidFill>
                  <a:schemeClr val="dk1"/>
                </a:solidFill>
              </a:rPr>
              <a:t>⊆</a:t>
            </a:r>
            <a:r>
              <a:rPr lang="en" sz="2400"/>
              <a:t>E.</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Note: Since the H=(U,D) is also a graph, it follows that U must contain all the endpoints of the edges in D.</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pic>
        <p:nvPicPr>
          <p:cNvPr id="214" name="Google Shape;214;p39"/>
          <p:cNvPicPr preferRelativeResize="0"/>
          <p:nvPr/>
        </p:nvPicPr>
        <p:blipFill>
          <a:blip r:embed="rId3">
            <a:alphaModFix/>
          </a:blip>
          <a:stretch>
            <a:fillRect/>
          </a:stretch>
        </p:blipFill>
        <p:spPr>
          <a:xfrm>
            <a:off x="1165950" y="2593500"/>
            <a:ext cx="6460137" cy="3700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40"/>
          <p:cNvSpPr txBox="1"/>
          <p:nvPr/>
        </p:nvSpPr>
        <p:spPr>
          <a:xfrm>
            <a:off x="185000" y="270900"/>
            <a:ext cx="86832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Q: How many subgraphs of the following graph (represented as adjacency lists) has?</a:t>
            </a:r>
            <a:endParaRPr sz="2400"/>
          </a:p>
          <a:p>
            <a:pPr indent="0" lvl="0" marL="0" rtl="0" algn="l">
              <a:spcBef>
                <a:spcPts val="0"/>
              </a:spcBef>
              <a:spcAft>
                <a:spcPts val="0"/>
              </a:spcAft>
              <a:buNone/>
            </a:pPr>
            <a:r>
              <a:rPr lang="en" sz="2400"/>
              <a:t>a: b c d</a:t>
            </a:r>
            <a:endParaRPr sz="2400"/>
          </a:p>
          <a:p>
            <a:pPr indent="0" lvl="0" marL="0" rtl="0" algn="l">
              <a:spcBef>
                <a:spcPts val="0"/>
              </a:spcBef>
              <a:spcAft>
                <a:spcPts val="0"/>
              </a:spcAft>
              <a:buNone/>
            </a:pPr>
            <a:r>
              <a:rPr lang="en" sz="2400"/>
              <a:t>b: a</a:t>
            </a:r>
            <a:endParaRPr sz="2400"/>
          </a:p>
          <a:p>
            <a:pPr indent="0" lvl="0" marL="0" rtl="0" algn="l">
              <a:spcBef>
                <a:spcPts val="0"/>
              </a:spcBef>
              <a:spcAft>
                <a:spcPts val="0"/>
              </a:spcAft>
              <a:buNone/>
            </a:pPr>
            <a:r>
              <a:rPr lang="en" sz="2400"/>
              <a:t>c: a</a:t>
            </a:r>
            <a:endParaRPr sz="2400"/>
          </a:p>
          <a:p>
            <a:pPr indent="0" lvl="0" marL="0" rtl="0" algn="l">
              <a:spcBef>
                <a:spcPts val="0"/>
              </a:spcBef>
              <a:spcAft>
                <a:spcPts val="0"/>
              </a:spcAft>
              <a:buNone/>
            </a:pPr>
            <a:r>
              <a:rPr lang="en" sz="2400"/>
              <a:t>d: a</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Ans: … </a:t>
            </a:r>
            <a:endParaRPr sz="2400">
              <a:solidFill>
                <a:schemeClr val="dk1"/>
              </a:solidFill>
            </a:endParaRPr>
          </a:p>
          <a:p>
            <a:pPr indent="0" lvl="0" marL="0" rtl="0" algn="l">
              <a:spcBef>
                <a:spcPts val="0"/>
              </a:spcBef>
              <a:spcAft>
                <a:spcPts val="0"/>
              </a:spcAft>
              <a:buNone/>
            </a:pPr>
            <a:r>
              <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41"/>
          <p:cNvSpPr txBox="1"/>
          <p:nvPr/>
        </p:nvSpPr>
        <p:spPr>
          <a:xfrm>
            <a:off x="185000" y="270900"/>
            <a:ext cx="86832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Q: How many subgraphs of the following graph (represented as adjacency lists) has?</a:t>
            </a:r>
            <a:endParaRPr sz="2400"/>
          </a:p>
          <a:p>
            <a:pPr indent="0" lvl="0" marL="0" rtl="0" algn="l">
              <a:spcBef>
                <a:spcPts val="0"/>
              </a:spcBef>
              <a:spcAft>
                <a:spcPts val="0"/>
              </a:spcAft>
              <a:buNone/>
            </a:pPr>
            <a:r>
              <a:rPr lang="en" sz="2400"/>
              <a:t>a: b c d</a:t>
            </a:r>
            <a:endParaRPr sz="2400"/>
          </a:p>
          <a:p>
            <a:pPr indent="0" lvl="0" marL="0" rtl="0" algn="l">
              <a:spcBef>
                <a:spcPts val="0"/>
              </a:spcBef>
              <a:spcAft>
                <a:spcPts val="0"/>
              </a:spcAft>
              <a:buNone/>
            </a:pPr>
            <a:r>
              <a:rPr lang="en" sz="2400"/>
              <a:t>b: a</a:t>
            </a:r>
            <a:endParaRPr sz="2400"/>
          </a:p>
          <a:p>
            <a:pPr indent="0" lvl="0" marL="0" rtl="0" algn="l">
              <a:spcBef>
                <a:spcPts val="0"/>
              </a:spcBef>
              <a:spcAft>
                <a:spcPts val="0"/>
              </a:spcAft>
              <a:buNone/>
            </a:pPr>
            <a:r>
              <a:rPr lang="en" sz="2400"/>
              <a:t>c: a</a:t>
            </a:r>
            <a:endParaRPr sz="2400"/>
          </a:p>
          <a:p>
            <a:pPr indent="0" lvl="0" marL="0" rtl="0" algn="l">
              <a:spcBef>
                <a:spcPts val="0"/>
              </a:spcBef>
              <a:spcAft>
                <a:spcPts val="0"/>
              </a:spcAft>
              <a:buNone/>
            </a:pPr>
            <a:r>
              <a:rPr lang="en" sz="2400"/>
              <a:t>d: a</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Ans: # subgraphs with 4 vertices</a:t>
            </a:r>
            <a:endParaRPr sz="2400"/>
          </a:p>
          <a:p>
            <a:pPr indent="0" lvl="0" marL="0" rtl="0" algn="l">
              <a:spcBef>
                <a:spcPts val="0"/>
              </a:spcBef>
              <a:spcAft>
                <a:spcPts val="0"/>
              </a:spcAft>
              <a:buNone/>
            </a:pPr>
            <a:r>
              <a:rPr lang="en" sz="2400"/>
              <a:t>     + </a:t>
            </a:r>
            <a:r>
              <a:rPr lang="en" sz="2400">
                <a:solidFill>
                  <a:schemeClr val="dk1"/>
                </a:solidFill>
              </a:rPr>
              <a:t># subgraphs with 3 vertices</a:t>
            </a:r>
            <a:endParaRPr sz="2400">
              <a:solidFill>
                <a:schemeClr val="dk1"/>
              </a:solidFill>
            </a:endParaRPr>
          </a:p>
          <a:p>
            <a:pPr indent="0" lvl="0" marL="0" rtl="0" algn="l">
              <a:spcBef>
                <a:spcPts val="0"/>
              </a:spcBef>
              <a:spcAft>
                <a:spcPts val="0"/>
              </a:spcAft>
              <a:buNone/>
            </a:pPr>
            <a:r>
              <a:rPr lang="en" sz="2400">
                <a:solidFill>
                  <a:schemeClr val="dk1"/>
                </a:solidFill>
              </a:rPr>
              <a:t>     + # subgraphs with 2 vertices</a:t>
            </a:r>
            <a:endParaRPr sz="2400">
              <a:solidFill>
                <a:schemeClr val="dk1"/>
              </a:solidFill>
            </a:endParaRPr>
          </a:p>
          <a:p>
            <a:pPr indent="0" lvl="0" marL="0" rtl="0" algn="l">
              <a:spcBef>
                <a:spcPts val="0"/>
              </a:spcBef>
              <a:spcAft>
                <a:spcPts val="0"/>
              </a:spcAft>
              <a:buNone/>
            </a:pPr>
            <a:r>
              <a:rPr lang="en" sz="2400">
                <a:solidFill>
                  <a:schemeClr val="dk1"/>
                </a:solidFill>
              </a:rPr>
              <a:t>     + # subgraphs with 1 vertex</a:t>
            </a:r>
            <a:endParaRPr sz="2400">
              <a:solidFill>
                <a:schemeClr val="dk1"/>
              </a:solidFill>
            </a:endParaRPr>
          </a:p>
          <a:p>
            <a:pPr indent="0" lvl="0" marL="0" rtl="0" algn="l">
              <a:spcBef>
                <a:spcPts val="0"/>
              </a:spcBef>
              <a:spcAft>
                <a:spcPts val="0"/>
              </a:spcAft>
              <a:buNone/>
            </a:pPr>
            <a:r>
              <a:rPr lang="en" sz="2400">
                <a:solidFill>
                  <a:schemeClr val="dk1"/>
                </a:solidFill>
              </a:rPr>
              <a:t>= … </a:t>
            </a:r>
            <a:endParaRPr sz="2400">
              <a:solidFill>
                <a:schemeClr val="dk1"/>
              </a:solidFill>
            </a:endParaRPr>
          </a:p>
          <a:p>
            <a:pPr indent="0" lvl="0" marL="0" rtl="0" algn="l">
              <a:spcBef>
                <a:spcPts val="0"/>
              </a:spcBef>
              <a:spcAft>
                <a:spcPts val="0"/>
              </a:spcAft>
              <a:buNone/>
            </a:pPr>
            <a:r>
              <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42"/>
          <p:cNvSpPr txBox="1"/>
          <p:nvPr/>
        </p:nvSpPr>
        <p:spPr>
          <a:xfrm>
            <a:off x="185000" y="270900"/>
            <a:ext cx="86832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Q: How many subgraphs of the following graph (represented as adjacency lists) has?</a:t>
            </a:r>
            <a:endParaRPr sz="2400"/>
          </a:p>
          <a:p>
            <a:pPr indent="0" lvl="0" marL="0" rtl="0" algn="l">
              <a:spcBef>
                <a:spcPts val="0"/>
              </a:spcBef>
              <a:spcAft>
                <a:spcPts val="0"/>
              </a:spcAft>
              <a:buNone/>
            </a:pPr>
            <a:r>
              <a:rPr lang="en" sz="2400"/>
              <a:t>a: b c d</a:t>
            </a:r>
            <a:endParaRPr sz="2400"/>
          </a:p>
          <a:p>
            <a:pPr indent="0" lvl="0" marL="0" rtl="0" algn="l">
              <a:spcBef>
                <a:spcPts val="0"/>
              </a:spcBef>
              <a:spcAft>
                <a:spcPts val="0"/>
              </a:spcAft>
              <a:buNone/>
            </a:pPr>
            <a:r>
              <a:rPr lang="en" sz="2400"/>
              <a:t>b: a</a:t>
            </a:r>
            <a:endParaRPr sz="2400"/>
          </a:p>
          <a:p>
            <a:pPr indent="0" lvl="0" marL="0" rtl="0" algn="l">
              <a:spcBef>
                <a:spcPts val="0"/>
              </a:spcBef>
              <a:spcAft>
                <a:spcPts val="0"/>
              </a:spcAft>
              <a:buNone/>
            </a:pPr>
            <a:r>
              <a:rPr lang="en" sz="2400"/>
              <a:t>c: a</a:t>
            </a:r>
            <a:endParaRPr sz="2400"/>
          </a:p>
          <a:p>
            <a:pPr indent="0" lvl="0" marL="0" rtl="0" algn="l">
              <a:spcBef>
                <a:spcPts val="0"/>
              </a:spcBef>
              <a:spcAft>
                <a:spcPts val="0"/>
              </a:spcAft>
              <a:buNone/>
            </a:pPr>
            <a:r>
              <a:rPr lang="en" sz="2400"/>
              <a:t>d: a</a:t>
            </a:r>
            <a:endParaRPr sz="2400"/>
          </a:p>
          <a:p>
            <a:pPr indent="0" lvl="0" marL="0" rtl="0" algn="l">
              <a:spcBef>
                <a:spcPts val="0"/>
              </a:spcBef>
              <a:spcAft>
                <a:spcPts val="0"/>
              </a:spcAft>
              <a:buNone/>
            </a:pPr>
            <a:r>
              <a:t/>
            </a:r>
            <a:endParaRPr sz="2400"/>
          </a:p>
          <a:p>
            <a:pPr indent="0" lvl="0" marL="0" rtl="0" algn="l">
              <a:spcBef>
                <a:spcPts val="0"/>
              </a:spcBef>
              <a:spcAft>
                <a:spcPts val="0"/>
              </a:spcAft>
              <a:buClr>
                <a:schemeClr val="dk1"/>
              </a:buClr>
              <a:buSzPts val="1100"/>
              <a:buFont typeface="Arial"/>
              <a:buNone/>
            </a:pPr>
            <a:r>
              <a:rPr lang="en" sz="2400">
                <a:solidFill>
                  <a:schemeClr val="dk1"/>
                </a:solidFill>
              </a:rPr>
              <a:t>Ans: # subgraphs with 4 vertices</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     + # subgraphs with 3 vertices</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     + # subgraphs with 2 vertices</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     + # subgraphs with 1 vertex</a:t>
            </a:r>
            <a:endParaRPr sz="2400">
              <a:solidFill>
                <a:schemeClr val="dk1"/>
              </a:solidFill>
            </a:endParaRPr>
          </a:p>
          <a:p>
            <a:pPr indent="0" lvl="0" marL="0" rtl="0" algn="l">
              <a:spcBef>
                <a:spcPts val="0"/>
              </a:spcBef>
              <a:spcAft>
                <a:spcPts val="0"/>
              </a:spcAft>
              <a:buNone/>
            </a:pPr>
            <a:r>
              <a:rPr lang="en" sz="2400">
                <a:solidFill>
                  <a:schemeClr val="dk1"/>
                </a:solidFill>
              </a:rPr>
              <a:t>= (2</a:t>
            </a:r>
            <a:r>
              <a:rPr baseline="30000" lang="en" sz="2400">
                <a:solidFill>
                  <a:schemeClr val="dk1"/>
                </a:solidFill>
              </a:rPr>
              <a:t>3</a:t>
            </a:r>
            <a:r>
              <a:rPr lang="en" sz="2400">
                <a:solidFill>
                  <a:schemeClr val="dk1"/>
                </a:solidFill>
              </a:rPr>
              <a:t>) + (2</a:t>
            </a:r>
            <a:r>
              <a:rPr baseline="30000" lang="en" sz="2400">
                <a:solidFill>
                  <a:schemeClr val="dk1"/>
                </a:solidFill>
              </a:rPr>
              <a:t>2</a:t>
            </a:r>
            <a:r>
              <a:rPr lang="en" sz="2400">
                <a:solidFill>
                  <a:schemeClr val="dk1"/>
                </a:solidFill>
              </a:rPr>
              <a:t> + 2</a:t>
            </a:r>
            <a:r>
              <a:rPr baseline="30000" lang="en" sz="2400">
                <a:solidFill>
                  <a:schemeClr val="dk1"/>
                </a:solidFill>
              </a:rPr>
              <a:t>2</a:t>
            </a:r>
            <a:r>
              <a:rPr lang="en" sz="2400">
                <a:solidFill>
                  <a:schemeClr val="dk1"/>
                </a:solidFill>
              </a:rPr>
              <a:t> + 2</a:t>
            </a:r>
            <a:r>
              <a:rPr baseline="30000" lang="en" sz="2400">
                <a:solidFill>
                  <a:schemeClr val="dk1"/>
                </a:solidFill>
              </a:rPr>
              <a:t>2</a:t>
            </a:r>
            <a:r>
              <a:rPr lang="en" sz="2400">
                <a:solidFill>
                  <a:schemeClr val="dk1"/>
                </a:solidFill>
              </a:rPr>
              <a:t> + 2</a:t>
            </a:r>
            <a:r>
              <a:rPr baseline="30000" lang="en" sz="2400">
                <a:solidFill>
                  <a:schemeClr val="dk1"/>
                </a:solidFill>
              </a:rPr>
              <a:t>0</a:t>
            </a:r>
            <a:r>
              <a:rPr lang="en" sz="2400">
                <a:solidFill>
                  <a:schemeClr val="dk1"/>
                </a:solidFill>
              </a:rPr>
              <a:t>) + (2</a:t>
            </a:r>
            <a:r>
              <a:rPr baseline="30000" lang="en" sz="2400">
                <a:solidFill>
                  <a:schemeClr val="dk1"/>
                </a:solidFill>
              </a:rPr>
              <a:t>1</a:t>
            </a:r>
            <a:r>
              <a:rPr lang="en" sz="2400">
                <a:solidFill>
                  <a:schemeClr val="dk1"/>
                </a:solidFill>
              </a:rPr>
              <a:t> + 2</a:t>
            </a:r>
            <a:r>
              <a:rPr baseline="30000" lang="en" sz="2400">
                <a:solidFill>
                  <a:schemeClr val="dk1"/>
                </a:solidFill>
              </a:rPr>
              <a:t>1</a:t>
            </a:r>
            <a:r>
              <a:rPr lang="en" sz="2400">
                <a:solidFill>
                  <a:schemeClr val="dk1"/>
                </a:solidFill>
              </a:rPr>
              <a:t> + 2</a:t>
            </a:r>
            <a:r>
              <a:rPr baseline="30000" lang="en" sz="2400">
                <a:solidFill>
                  <a:schemeClr val="dk1"/>
                </a:solidFill>
              </a:rPr>
              <a:t>1</a:t>
            </a:r>
            <a:r>
              <a:rPr lang="en" sz="2400">
                <a:solidFill>
                  <a:schemeClr val="dk1"/>
                </a:solidFill>
              </a:rPr>
              <a:t> + 2</a:t>
            </a:r>
            <a:r>
              <a:rPr baseline="30000" lang="en" sz="2400">
                <a:solidFill>
                  <a:schemeClr val="dk1"/>
                </a:solidFill>
              </a:rPr>
              <a:t>0 </a:t>
            </a:r>
            <a:r>
              <a:rPr lang="en" sz="2400">
                <a:solidFill>
                  <a:schemeClr val="dk1"/>
                </a:solidFill>
              </a:rPr>
              <a:t>+ 2</a:t>
            </a:r>
            <a:r>
              <a:rPr baseline="30000" lang="en" sz="2400">
                <a:solidFill>
                  <a:schemeClr val="dk1"/>
                </a:solidFill>
              </a:rPr>
              <a:t>0 </a:t>
            </a:r>
            <a:r>
              <a:rPr lang="en" sz="2400">
                <a:solidFill>
                  <a:schemeClr val="dk1"/>
                </a:solidFill>
              </a:rPr>
              <a:t>+ 2</a:t>
            </a:r>
            <a:r>
              <a:rPr baseline="30000" lang="en" sz="2400">
                <a:solidFill>
                  <a:schemeClr val="dk1"/>
                </a:solidFill>
              </a:rPr>
              <a:t>0</a:t>
            </a:r>
            <a:r>
              <a:rPr lang="en" sz="2400">
                <a:solidFill>
                  <a:schemeClr val="dk1"/>
                </a:solidFill>
              </a:rPr>
              <a:t>) + (4)</a:t>
            </a:r>
            <a:endParaRPr sz="2400">
              <a:solidFill>
                <a:schemeClr val="dk1"/>
              </a:solidFill>
            </a:endParaRPr>
          </a:p>
          <a:p>
            <a:pPr indent="0" lvl="0" marL="0" rtl="0" algn="l">
              <a:spcBef>
                <a:spcPts val="0"/>
              </a:spcBef>
              <a:spcAft>
                <a:spcPts val="0"/>
              </a:spcAft>
              <a:buNone/>
            </a:pPr>
            <a:r>
              <a:rPr lang="en" sz="2400">
                <a:solidFill>
                  <a:schemeClr val="dk1"/>
                </a:solidFill>
              </a:rPr>
              <a:t>= 8 + 13 + 9 + 4</a:t>
            </a:r>
            <a:endParaRPr sz="2400">
              <a:solidFill>
                <a:schemeClr val="dk1"/>
              </a:solidFill>
            </a:endParaRPr>
          </a:p>
          <a:p>
            <a:pPr indent="0" lvl="0" marL="0" rtl="0" algn="l">
              <a:spcBef>
                <a:spcPts val="0"/>
              </a:spcBef>
              <a:spcAft>
                <a:spcPts val="0"/>
              </a:spcAft>
              <a:buNone/>
            </a:pPr>
            <a:r>
              <a:rPr lang="en" sz="2400">
                <a:solidFill>
                  <a:schemeClr val="dk1"/>
                </a:solidFill>
              </a:rPr>
              <a:t>= 34</a:t>
            </a:r>
            <a:endParaRPr sz="2400">
              <a:solidFill>
                <a:schemeClr val="dk1"/>
              </a:solidFill>
            </a:endParaRPr>
          </a:p>
          <a:p>
            <a:pPr indent="0" lvl="0" marL="0" rtl="0" algn="l">
              <a:spcBef>
                <a:spcPts val="0"/>
              </a:spcBef>
              <a:spcAft>
                <a:spcPts val="0"/>
              </a:spcAft>
              <a:buNone/>
            </a:pPr>
            <a:r>
              <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43"/>
          <p:cNvSpPr txBox="1"/>
          <p:nvPr/>
        </p:nvSpPr>
        <p:spPr>
          <a:xfrm>
            <a:off x="185000" y="270900"/>
            <a:ext cx="86832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Q: How many subgraphs a K</a:t>
            </a:r>
            <a:r>
              <a:rPr baseline="-25000" lang="en" sz="2400"/>
              <a:t>4</a:t>
            </a:r>
            <a:r>
              <a:rPr lang="en" sz="2400"/>
              <a:t> has?</a:t>
            </a:r>
            <a:endParaRPr sz="2400"/>
          </a:p>
          <a:p>
            <a:pPr indent="0" lvl="0" marL="0" rtl="0" algn="l">
              <a:spcBef>
                <a:spcPts val="0"/>
              </a:spcBef>
              <a:spcAft>
                <a:spcPts val="0"/>
              </a:spcAft>
              <a:buNone/>
            </a:pPr>
            <a:r>
              <a:t/>
            </a:r>
            <a:endParaRPr sz="2400"/>
          </a:p>
          <a:p>
            <a:pPr indent="0" lvl="0" marL="0" rtl="0" algn="l">
              <a:spcBef>
                <a:spcPts val="0"/>
              </a:spcBef>
              <a:spcAft>
                <a:spcPts val="0"/>
              </a:spcAft>
              <a:buClr>
                <a:schemeClr val="dk1"/>
              </a:buClr>
              <a:buSzPts val="1100"/>
              <a:buFont typeface="Arial"/>
              <a:buNone/>
            </a:pPr>
            <a:r>
              <a:rPr lang="en" sz="2400">
                <a:solidFill>
                  <a:schemeClr val="dk1"/>
                </a:solidFill>
              </a:rPr>
              <a:t>Ans: </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4"/>
          <p:cNvSpPr txBox="1"/>
          <p:nvPr/>
        </p:nvSpPr>
        <p:spPr>
          <a:xfrm>
            <a:off x="185000" y="270900"/>
            <a:ext cx="86832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Q: How many subgraphs a K</a:t>
            </a:r>
            <a:r>
              <a:rPr baseline="-25000" lang="en" sz="2400"/>
              <a:t>4</a:t>
            </a:r>
            <a:r>
              <a:rPr lang="en" sz="2400"/>
              <a:t> has?</a:t>
            </a:r>
            <a:endParaRPr sz="2400"/>
          </a:p>
          <a:p>
            <a:pPr indent="0" lvl="0" marL="0" rtl="0" algn="l">
              <a:spcBef>
                <a:spcPts val="0"/>
              </a:spcBef>
              <a:spcAft>
                <a:spcPts val="0"/>
              </a:spcAft>
              <a:buNone/>
            </a:pPr>
            <a:r>
              <a:t/>
            </a:r>
            <a:endParaRPr sz="2400"/>
          </a:p>
          <a:p>
            <a:pPr indent="0" lvl="0" marL="0" rtl="0" algn="l">
              <a:spcBef>
                <a:spcPts val="0"/>
              </a:spcBef>
              <a:spcAft>
                <a:spcPts val="0"/>
              </a:spcAft>
              <a:buClr>
                <a:schemeClr val="dk1"/>
              </a:buClr>
              <a:buSzPts val="1100"/>
              <a:buFont typeface="Arial"/>
              <a:buNone/>
            </a:pPr>
            <a:r>
              <a:rPr lang="en" sz="2400">
                <a:solidFill>
                  <a:schemeClr val="dk1"/>
                </a:solidFill>
              </a:rPr>
              <a:t>Ans: </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2</a:t>
            </a:r>
            <a:r>
              <a:rPr baseline="30000" lang="en" sz="2400">
                <a:solidFill>
                  <a:schemeClr val="dk1"/>
                </a:solidFill>
              </a:rPr>
              <a:t>6</a:t>
            </a:r>
            <a:r>
              <a:rPr lang="en" sz="2400">
                <a:solidFill>
                  <a:schemeClr val="dk1"/>
                </a:solidFill>
              </a:rPr>
              <a:t> + 4 * 2</a:t>
            </a:r>
            <a:r>
              <a:rPr baseline="30000" lang="en" sz="2400">
                <a:solidFill>
                  <a:schemeClr val="dk1"/>
                </a:solidFill>
              </a:rPr>
              <a:t>3</a:t>
            </a:r>
            <a:r>
              <a:rPr lang="en" sz="2400">
                <a:solidFill>
                  <a:schemeClr val="dk1"/>
                </a:solidFill>
              </a:rPr>
              <a:t> + 6 * 2</a:t>
            </a:r>
            <a:r>
              <a:rPr baseline="30000" lang="en" sz="2400">
                <a:solidFill>
                  <a:schemeClr val="dk1"/>
                </a:solidFill>
              </a:rPr>
              <a:t>1</a:t>
            </a:r>
            <a:r>
              <a:rPr lang="en" sz="2400">
                <a:solidFill>
                  <a:schemeClr val="dk1"/>
                </a:solidFill>
              </a:rPr>
              <a:t> + 4 = 112</a:t>
            </a:r>
            <a:endParaRPr sz="2400">
              <a:solidFill>
                <a:schemeClr val="dk1"/>
              </a:solidFill>
            </a:endParaRPr>
          </a:p>
          <a:p>
            <a:pPr indent="0" lvl="0" marL="0" rtl="0" algn="l">
              <a:spcBef>
                <a:spcPts val="0"/>
              </a:spcBef>
              <a:spcAft>
                <a:spcPts val="0"/>
              </a:spcAft>
              <a:buClr>
                <a:schemeClr val="dk1"/>
              </a:buClr>
              <a:buSzPts val="1100"/>
              <a:buFont typeface="Arial"/>
              <a:buNone/>
            </a:pPr>
            <a:r>
              <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Number of subgraphs of K</a:t>
            </a:r>
            <a:r>
              <a:rPr baseline="-25000" lang="en" sz="2400">
                <a:solidFill>
                  <a:schemeClr val="dk1"/>
                </a:solidFill>
              </a:rPr>
              <a:t>n</a:t>
            </a:r>
            <a:r>
              <a:rPr lang="en" sz="2400">
                <a:solidFill>
                  <a:schemeClr val="dk1"/>
                </a:solidFill>
              </a:rPr>
              <a:t> = f(n)</a:t>
            </a:r>
            <a:endParaRPr sz="2400">
              <a:solidFill>
                <a:schemeClr val="dk1"/>
              </a:solidFill>
            </a:endParaRPr>
          </a:p>
          <a:p>
            <a:pPr indent="0" lvl="0" marL="0" rtl="0" algn="l">
              <a:spcBef>
                <a:spcPts val="0"/>
              </a:spcBef>
              <a:spcAft>
                <a:spcPts val="0"/>
              </a:spcAft>
              <a:buClr>
                <a:schemeClr val="dk1"/>
              </a:buClr>
              <a:buSzPts val="1100"/>
              <a:buFont typeface="Arial"/>
              <a:buNone/>
            </a:pPr>
            <a:r>
              <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f(n) = 2</a:t>
            </a:r>
            <a:r>
              <a:rPr baseline="30000" lang="en" sz="2400">
                <a:solidFill>
                  <a:schemeClr val="dk1"/>
                </a:solidFill>
              </a:rPr>
              <a:t>C(n,2)</a:t>
            </a:r>
            <a:r>
              <a:rPr lang="en" sz="2400">
                <a:solidFill>
                  <a:schemeClr val="dk1"/>
                </a:solidFill>
              </a:rPr>
              <a:t> + n * 2</a:t>
            </a:r>
            <a:r>
              <a:rPr baseline="30000" lang="en" sz="2400">
                <a:solidFill>
                  <a:schemeClr val="dk1"/>
                </a:solidFill>
              </a:rPr>
              <a:t>C(n-1,2)</a:t>
            </a:r>
            <a:r>
              <a:rPr lang="en" sz="2400">
                <a:solidFill>
                  <a:schemeClr val="dk1"/>
                </a:solidFill>
              </a:rPr>
              <a:t> + C(n, n-2) * 2</a:t>
            </a:r>
            <a:r>
              <a:rPr baseline="30000" lang="en" sz="2400">
                <a:solidFill>
                  <a:schemeClr val="dk1"/>
                </a:solidFill>
              </a:rPr>
              <a:t>C(n-2,2)</a:t>
            </a:r>
            <a:r>
              <a:rPr lang="en" sz="2400">
                <a:solidFill>
                  <a:schemeClr val="dk1"/>
                </a:solidFill>
              </a:rPr>
              <a:t> + … + n.</a:t>
            </a:r>
            <a:endParaRPr sz="2400">
              <a:solidFill>
                <a:schemeClr val="dk1"/>
              </a:solidFill>
            </a:endParaRPr>
          </a:p>
          <a:p>
            <a:pPr indent="0" lvl="0" marL="0" rtl="0" algn="l">
              <a:spcBef>
                <a:spcPts val="0"/>
              </a:spcBef>
              <a:spcAft>
                <a:spcPts val="0"/>
              </a:spcAft>
              <a:buClr>
                <a:schemeClr val="dk1"/>
              </a:buClr>
              <a:buSzPts val="1100"/>
              <a:buFont typeface="Arial"/>
              <a:buNone/>
            </a:pPr>
            <a:r>
              <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f(n) = C(n,n) 2</a:t>
            </a:r>
            <a:r>
              <a:rPr baseline="30000" lang="en" sz="2400">
                <a:solidFill>
                  <a:schemeClr val="dk1"/>
                </a:solidFill>
              </a:rPr>
              <a:t>C(n,2)</a:t>
            </a:r>
            <a:r>
              <a:rPr lang="en" sz="2400">
                <a:solidFill>
                  <a:schemeClr val="dk1"/>
                </a:solidFill>
              </a:rPr>
              <a:t> + C(n,n-1) 2</a:t>
            </a:r>
            <a:r>
              <a:rPr baseline="30000" lang="en" sz="2400">
                <a:solidFill>
                  <a:schemeClr val="dk1"/>
                </a:solidFill>
              </a:rPr>
              <a:t>C(n-1,2)</a:t>
            </a:r>
            <a:r>
              <a:rPr lang="en" sz="2400">
                <a:solidFill>
                  <a:schemeClr val="dk1"/>
                </a:solidFill>
              </a:rPr>
              <a:t> + C(n, n-2) 2</a:t>
            </a:r>
            <a:r>
              <a:rPr baseline="30000" lang="en" sz="2400">
                <a:solidFill>
                  <a:schemeClr val="dk1"/>
                </a:solidFill>
              </a:rPr>
              <a:t>C(n-2,2)</a:t>
            </a:r>
            <a:r>
              <a:rPr lang="en" sz="2400">
                <a:solidFill>
                  <a:schemeClr val="dk1"/>
                </a:solidFill>
              </a:rPr>
              <a:t> + … + C(n,2) 2</a:t>
            </a:r>
            <a:r>
              <a:rPr baseline="30000" lang="en" sz="2400">
                <a:solidFill>
                  <a:schemeClr val="dk1"/>
                </a:solidFill>
              </a:rPr>
              <a:t>C(2,2)</a:t>
            </a:r>
            <a:r>
              <a:rPr lang="en" sz="2400">
                <a:solidFill>
                  <a:schemeClr val="dk1"/>
                </a:solidFill>
              </a:rPr>
              <a:t> + C(n,1) 2</a:t>
            </a:r>
            <a:r>
              <a:rPr baseline="30000" lang="en" sz="2400">
                <a:solidFill>
                  <a:schemeClr val="dk1"/>
                </a:solidFill>
              </a:rPr>
              <a:t>0</a:t>
            </a:r>
            <a:r>
              <a:rPr lang="en" sz="2400">
                <a:solidFill>
                  <a:schemeClr val="dk1"/>
                </a:solidFill>
              </a:rPr>
              <a:t>.</a:t>
            </a:r>
            <a:endParaRPr sz="2400">
              <a:solidFill>
                <a:schemeClr val="dk1"/>
              </a:solidFill>
            </a:endParaRPr>
          </a:p>
          <a:p>
            <a:pPr indent="0" lvl="0" marL="0" rtl="0" algn="l">
              <a:spcBef>
                <a:spcPts val="0"/>
              </a:spcBef>
              <a:spcAft>
                <a:spcPts val="0"/>
              </a:spcAft>
              <a:buClr>
                <a:schemeClr val="dk1"/>
              </a:buClr>
              <a:buSzPts val="1100"/>
              <a:buFont typeface="Arial"/>
              <a:buNone/>
            </a:pPr>
            <a:r>
              <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f(n) = Summation for i= n downto 1 ( C(n,i) 2</a:t>
            </a:r>
            <a:r>
              <a:rPr baseline="30000" lang="en" sz="2400">
                <a:solidFill>
                  <a:schemeClr val="dk1"/>
                </a:solidFill>
              </a:rPr>
              <a:t>C(i,2)</a:t>
            </a:r>
            <a:r>
              <a:rPr lang="en" sz="2400">
                <a:solidFill>
                  <a:schemeClr val="dk1"/>
                </a:solidFill>
              </a:rPr>
              <a:t>)</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Note that C(1,2) = 0.</a:t>
            </a:r>
            <a:endParaRPr sz="2400">
              <a:solidFill>
                <a:schemeClr val="dk1"/>
              </a:solidFill>
            </a:endParaRPr>
          </a:p>
          <a:p>
            <a:pPr indent="0" lvl="0" marL="0" rtl="0" algn="l">
              <a:spcBef>
                <a:spcPts val="0"/>
              </a:spcBef>
              <a:spcAft>
                <a:spcPts val="0"/>
              </a:spcAft>
              <a:buClr>
                <a:schemeClr val="dk1"/>
              </a:buClr>
              <a:buSzPts val="1100"/>
              <a:buFont typeface="Arial"/>
              <a:buNone/>
            </a:pPr>
            <a:r>
              <a:t/>
            </a:r>
            <a:endParaRPr sz="24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5"/>
          <p:cNvSpPr txBox="1"/>
          <p:nvPr/>
        </p:nvSpPr>
        <p:spPr>
          <a:xfrm>
            <a:off x="270900" y="270900"/>
            <a:ext cx="8597400" cy="181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t>The </a:t>
            </a:r>
            <a:r>
              <a:rPr b="1" lang="en" sz="2400"/>
              <a:t>edge-complement (aka complementary graph)</a:t>
            </a:r>
            <a:r>
              <a:rPr lang="en" sz="2400"/>
              <a:t> of a simple graph G is the graph  G (read: G-bar) on the same vertex set as G, such that two vertices of G (G-bar) are joined by an edge if and only if they are not adjacent in G.</a:t>
            </a:r>
            <a:endParaRPr sz="2400"/>
          </a:p>
        </p:txBody>
      </p:sp>
      <p:pic>
        <p:nvPicPr>
          <p:cNvPr id="245" name="Google Shape;245;p45"/>
          <p:cNvPicPr preferRelativeResize="0"/>
          <p:nvPr/>
        </p:nvPicPr>
        <p:blipFill>
          <a:blip r:embed="rId3">
            <a:alphaModFix/>
          </a:blip>
          <a:stretch>
            <a:fillRect/>
          </a:stretch>
        </p:blipFill>
        <p:spPr>
          <a:xfrm>
            <a:off x="1010206" y="2470906"/>
            <a:ext cx="6524550" cy="3052500"/>
          </a:xfrm>
          <a:prstGeom prst="rect">
            <a:avLst/>
          </a:prstGeom>
          <a:noFill/>
          <a:ln>
            <a:noFill/>
          </a:ln>
        </p:spPr>
      </p:pic>
      <p:cxnSp>
        <p:nvCxnSpPr>
          <p:cNvPr id="246" name="Google Shape;246;p45"/>
          <p:cNvCxnSpPr/>
          <p:nvPr/>
        </p:nvCxnSpPr>
        <p:spPr>
          <a:xfrm flipH="1" rot="10800000">
            <a:off x="4281275" y="779650"/>
            <a:ext cx="198300" cy="13200"/>
          </a:xfrm>
          <a:prstGeom prst="straightConnector1">
            <a:avLst/>
          </a:prstGeom>
          <a:noFill/>
          <a:ln cap="flat" cmpd="sng" w="28575">
            <a:solidFill>
              <a:schemeClr val="dk2"/>
            </a:solidFill>
            <a:prstDash val="solid"/>
            <a:round/>
            <a:headEnd len="med" w="med" type="none"/>
            <a:tailEnd len="med" w="med" type="none"/>
          </a:ln>
        </p:spPr>
      </p:cxnSp>
      <p:cxnSp>
        <p:nvCxnSpPr>
          <p:cNvPr id="247" name="Google Shape;247;p45"/>
          <p:cNvCxnSpPr/>
          <p:nvPr/>
        </p:nvCxnSpPr>
        <p:spPr>
          <a:xfrm flipH="1" rot="10800000">
            <a:off x="5957675" y="1236850"/>
            <a:ext cx="198300" cy="132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6"/>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t>Q: How many edges are there in the edge-complement of a simple regular graph with 12 vertices and degree 3?</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 sz="2600"/>
              <a:t>Ans: …  </a:t>
            </a:r>
            <a:endParaRPr sz="2600"/>
          </a:p>
          <a:p>
            <a:pPr indent="0" lvl="0" marL="0" rtl="0" algn="l">
              <a:spcBef>
                <a:spcPts val="0"/>
              </a:spcBef>
              <a:spcAft>
                <a:spcPts val="0"/>
              </a:spcAft>
              <a:buNone/>
            </a:pPr>
            <a:r>
              <a:t/>
            </a:r>
            <a:endParaRPr sz="2600"/>
          </a:p>
          <a:p>
            <a:pPr indent="0" lvl="0" marL="0" rtl="0" algn="l">
              <a:spcBef>
                <a:spcPts val="0"/>
              </a:spcBef>
              <a:spcAft>
                <a:spcPts val="0"/>
              </a:spcAft>
              <a:buClr>
                <a:schemeClr val="dk1"/>
              </a:buClr>
              <a:buSzPts val="1100"/>
              <a:buFont typeface="Arial"/>
              <a:buNone/>
            </a:pPr>
            <a:r>
              <a:rPr lang="en" sz="2600">
                <a:solidFill>
                  <a:schemeClr val="dk1"/>
                </a:solidFill>
              </a:rPr>
              <a:t>Q: How many edges are there in the edge-complement of a simple regular graph with 15 vertices and degree 5?</a:t>
            </a:r>
            <a:endParaRPr sz="2600">
              <a:solidFill>
                <a:schemeClr val="dk1"/>
              </a:solidFill>
            </a:endParaRPr>
          </a:p>
          <a:p>
            <a:pPr indent="0" lvl="0" marL="0" rtl="0" algn="l">
              <a:spcBef>
                <a:spcPts val="0"/>
              </a:spcBef>
              <a:spcAft>
                <a:spcPts val="0"/>
              </a:spcAft>
              <a:buClr>
                <a:schemeClr val="dk1"/>
              </a:buClr>
              <a:buSzPts val="1100"/>
              <a:buFont typeface="Arial"/>
              <a:buNone/>
            </a:pPr>
            <a:r>
              <a:t/>
            </a:r>
            <a:endParaRPr sz="2600">
              <a:solidFill>
                <a:schemeClr val="dk1"/>
              </a:solidFill>
            </a:endParaRPr>
          </a:p>
          <a:p>
            <a:pPr indent="0" lvl="0" marL="0" rtl="0" algn="l">
              <a:spcBef>
                <a:spcPts val="0"/>
              </a:spcBef>
              <a:spcAft>
                <a:spcPts val="0"/>
              </a:spcAft>
              <a:buNone/>
            </a:pPr>
            <a:r>
              <a:rPr lang="en" sz="2600">
                <a:solidFill>
                  <a:schemeClr val="dk1"/>
                </a:solidFill>
              </a:rPr>
              <a:t>Ans: … </a:t>
            </a:r>
            <a:endParaRPr sz="2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pic>
        <p:nvPicPr>
          <p:cNvPr id="50" name="Google Shape;50;p11"/>
          <p:cNvPicPr preferRelativeResize="0"/>
          <p:nvPr/>
        </p:nvPicPr>
        <p:blipFill>
          <a:blip r:embed="rId3">
            <a:alphaModFix/>
          </a:blip>
          <a:stretch>
            <a:fillRect/>
          </a:stretch>
        </p:blipFill>
        <p:spPr>
          <a:xfrm>
            <a:off x="0" y="0"/>
            <a:ext cx="9144000" cy="673404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7"/>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t>Q: How many edges are there in the edge-complement of a simple regular graph with 12 vertices and degree 3?</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 sz="2600"/>
              <a:t>Ans: # edges in K</a:t>
            </a:r>
            <a:r>
              <a:rPr baseline="-25000" lang="en" sz="2600"/>
              <a:t>12</a:t>
            </a:r>
            <a:r>
              <a:rPr lang="en" sz="2600"/>
              <a:t> - {# edges in a </a:t>
            </a:r>
            <a:r>
              <a:rPr lang="en" sz="2600">
                <a:solidFill>
                  <a:schemeClr val="dk1"/>
                </a:solidFill>
              </a:rPr>
              <a:t>simple regular graph with 12 vertices and degree 3</a:t>
            </a:r>
            <a:r>
              <a:rPr lang="en" sz="2600"/>
              <a:t>}</a:t>
            </a:r>
            <a:endParaRPr sz="2600"/>
          </a:p>
          <a:p>
            <a:pPr indent="0" lvl="0" marL="0" rtl="0" algn="l">
              <a:spcBef>
                <a:spcPts val="0"/>
              </a:spcBef>
              <a:spcAft>
                <a:spcPts val="0"/>
              </a:spcAft>
              <a:buNone/>
            </a:pPr>
            <a:r>
              <a:rPr lang="en" sz="2600"/>
              <a:t>= 11 * 12 / 2 - {12 * 3 / 2}</a:t>
            </a:r>
            <a:endParaRPr sz="2600"/>
          </a:p>
          <a:p>
            <a:pPr indent="0" lvl="0" marL="0" rtl="0" algn="l">
              <a:spcBef>
                <a:spcPts val="0"/>
              </a:spcBef>
              <a:spcAft>
                <a:spcPts val="0"/>
              </a:spcAft>
              <a:buNone/>
            </a:pPr>
            <a:r>
              <a:rPr lang="en" sz="2600"/>
              <a:t>= 66 - 18</a:t>
            </a:r>
            <a:endParaRPr sz="2600"/>
          </a:p>
          <a:p>
            <a:pPr indent="0" lvl="0" marL="0" rtl="0" algn="l">
              <a:spcBef>
                <a:spcPts val="0"/>
              </a:spcBef>
              <a:spcAft>
                <a:spcPts val="0"/>
              </a:spcAft>
              <a:buNone/>
            </a:pPr>
            <a:r>
              <a:rPr lang="en" sz="2600"/>
              <a:t>= 48</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 sz="2600">
                <a:solidFill>
                  <a:schemeClr val="dk1"/>
                </a:solidFill>
              </a:rPr>
              <a:t>Q: How many edges are there in the edge-complement of a simple regular graph with 15 vertices and degree 5?</a:t>
            </a:r>
            <a:endParaRPr sz="2600">
              <a:solidFill>
                <a:schemeClr val="dk1"/>
              </a:solidFill>
            </a:endParaRPr>
          </a:p>
          <a:p>
            <a:pPr indent="0" lvl="0" marL="0" rtl="0" algn="l">
              <a:spcBef>
                <a:spcPts val="0"/>
              </a:spcBef>
              <a:spcAft>
                <a:spcPts val="0"/>
              </a:spcAft>
              <a:buNone/>
            </a:pPr>
            <a:r>
              <a:t/>
            </a:r>
            <a:endParaRPr sz="2600">
              <a:solidFill>
                <a:schemeClr val="dk1"/>
              </a:solidFill>
            </a:endParaRPr>
          </a:p>
          <a:p>
            <a:pPr indent="0" lvl="0" marL="0" rtl="0" algn="l">
              <a:spcBef>
                <a:spcPts val="0"/>
              </a:spcBef>
              <a:spcAft>
                <a:spcPts val="0"/>
              </a:spcAft>
              <a:buNone/>
            </a:pPr>
            <a:r>
              <a:rPr lang="en" sz="2600">
                <a:solidFill>
                  <a:schemeClr val="dk1"/>
                </a:solidFill>
              </a:rPr>
              <a:t>Ans: Such a graph cannot exist.</a:t>
            </a:r>
            <a:endParaRPr sz="26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8"/>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Representation of Graphs:</a:t>
            </a:r>
            <a:endParaRPr b="1"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Incidence Table</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Incidence Matrix</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Adjacency List</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Adjacency Matrix</a:t>
            </a:r>
            <a:endParaRPr sz="2400"/>
          </a:p>
        </p:txBody>
      </p:sp>
      <p:pic>
        <p:nvPicPr>
          <p:cNvPr id="263" name="Google Shape;263;p48"/>
          <p:cNvPicPr preferRelativeResize="0"/>
          <p:nvPr/>
        </p:nvPicPr>
        <p:blipFill>
          <a:blip r:embed="rId3">
            <a:alphaModFix/>
          </a:blip>
          <a:stretch>
            <a:fillRect/>
          </a:stretch>
        </p:blipFill>
        <p:spPr>
          <a:xfrm>
            <a:off x="4831100" y="908050"/>
            <a:ext cx="4037200" cy="3298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Google Shape;268;p49"/>
          <p:cNvPicPr preferRelativeResize="0"/>
          <p:nvPr/>
        </p:nvPicPr>
        <p:blipFill>
          <a:blip r:embed="rId3">
            <a:alphaModFix/>
          </a:blip>
          <a:stretch>
            <a:fillRect/>
          </a:stretch>
        </p:blipFill>
        <p:spPr>
          <a:xfrm>
            <a:off x="453205" y="515625"/>
            <a:ext cx="8291775" cy="5668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pic>
        <p:nvPicPr>
          <p:cNvPr id="273" name="Google Shape;273;p50"/>
          <p:cNvPicPr preferRelativeResize="0"/>
          <p:nvPr/>
        </p:nvPicPr>
        <p:blipFill>
          <a:blip r:embed="rId3">
            <a:alphaModFix/>
          </a:blip>
          <a:stretch>
            <a:fillRect/>
          </a:stretch>
        </p:blipFill>
        <p:spPr>
          <a:xfrm>
            <a:off x="1000088" y="66350"/>
            <a:ext cx="7143825" cy="4883700"/>
          </a:xfrm>
          <a:prstGeom prst="rect">
            <a:avLst/>
          </a:prstGeom>
          <a:noFill/>
          <a:ln>
            <a:noFill/>
          </a:ln>
        </p:spPr>
      </p:pic>
      <p:sp>
        <p:nvSpPr>
          <p:cNvPr id="274" name="Google Shape;274;p50"/>
          <p:cNvSpPr txBox="1"/>
          <p:nvPr/>
        </p:nvSpPr>
        <p:spPr>
          <a:xfrm>
            <a:off x="270900" y="4950050"/>
            <a:ext cx="8597400" cy="155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Theorem:</a:t>
            </a:r>
            <a:r>
              <a:rPr lang="en" sz="2400">
                <a:solidFill>
                  <a:schemeClr val="dk1"/>
                </a:solidFill>
              </a:rPr>
              <a:t> The sum of the degrees in a graph equals twice the number of edges.</a:t>
            </a:r>
            <a:endParaRPr sz="2400">
              <a:solidFill>
                <a:schemeClr val="dk1"/>
              </a:solidFill>
            </a:endParaRPr>
          </a:p>
          <a:p>
            <a:pPr indent="0" lvl="0" marL="0" rtl="0" algn="l">
              <a:spcBef>
                <a:spcPts val="0"/>
              </a:spcBef>
              <a:spcAft>
                <a:spcPts val="0"/>
              </a:spcAft>
              <a:buNone/>
            </a:pPr>
            <a:r>
              <a:rPr b="1" lang="en" sz="2400">
                <a:solidFill>
                  <a:schemeClr val="dk1"/>
                </a:solidFill>
              </a:rPr>
              <a:t>Proof:</a:t>
            </a:r>
            <a:r>
              <a:rPr lang="en" sz="2400">
                <a:solidFill>
                  <a:schemeClr val="dk1"/>
                </a:solidFill>
              </a:rPr>
              <a:t> Incidence matrix has a proof.</a:t>
            </a:r>
            <a:endParaRPr sz="24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51"/>
          <p:cNvSpPr txBox="1"/>
          <p:nvPr/>
        </p:nvSpPr>
        <p:spPr>
          <a:xfrm>
            <a:off x="270900" y="270900"/>
            <a:ext cx="8597400" cy="13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An </a:t>
            </a:r>
            <a:r>
              <a:rPr b="1" lang="en" sz="2400"/>
              <a:t>adjacency list for a vertex</a:t>
            </a:r>
            <a:r>
              <a:rPr lang="en" sz="2400"/>
              <a:t> v of graph G is a list containing each vertex w of G once for each edge between v and w.</a:t>
            </a:r>
            <a:endParaRPr sz="2400"/>
          </a:p>
        </p:txBody>
      </p:sp>
      <p:pic>
        <p:nvPicPr>
          <p:cNvPr id="280" name="Google Shape;280;p51"/>
          <p:cNvPicPr preferRelativeResize="0"/>
          <p:nvPr/>
        </p:nvPicPr>
        <p:blipFill>
          <a:blip r:embed="rId3">
            <a:alphaModFix/>
          </a:blip>
          <a:stretch>
            <a:fillRect/>
          </a:stretch>
        </p:blipFill>
        <p:spPr>
          <a:xfrm>
            <a:off x="445281" y="2180425"/>
            <a:ext cx="8055400" cy="3171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52"/>
          <p:cNvSpPr txBox="1"/>
          <p:nvPr/>
        </p:nvSpPr>
        <p:spPr>
          <a:xfrm>
            <a:off x="270900" y="4095875"/>
            <a:ext cx="8597400" cy="19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For non-multigraph, the matrix will be a 0-1 matrix. For a pair of vertices i and j, (i, j) is ‘1’ if they are adjacent, ‘0’ otherwise.</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For higher number of vertices and far-from-a-complete-graph, it’ll be a sparse matrix.</a:t>
            </a:r>
            <a:endParaRPr sz="2400"/>
          </a:p>
        </p:txBody>
      </p:sp>
      <p:pic>
        <p:nvPicPr>
          <p:cNvPr id="286" name="Google Shape;286;p52"/>
          <p:cNvPicPr preferRelativeResize="0"/>
          <p:nvPr/>
        </p:nvPicPr>
        <p:blipFill>
          <a:blip r:embed="rId3">
            <a:alphaModFix/>
          </a:blip>
          <a:stretch>
            <a:fillRect/>
          </a:stretch>
        </p:blipFill>
        <p:spPr>
          <a:xfrm>
            <a:off x="583256" y="221550"/>
            <a:ext cx="7972700" cy="313863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53"/>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t>Union of two simple graphs:</a:t>
            </a:r>
            <a:endParaRPr b="1" sz="2400"/>
          </a:p>
          <a:p>
            <a:pPr indent="0" lvl="0" marL="0" rtl="0" algn="l">
              <a:lnSpc>
                <a:spcPct val="115000"/>
              </a:lnSpc>
              <a:spcBef>
                <a:spcPts val="0"/>
              </a:spcBef>
              <a:spcAft>
                <a:spcPts val="0"/>
              </a:spcAft>
              <a:buNone/>
            </a:pPr>
            <a:r>
              <a:rPr lang="en" sz="2400"/>
              <a:t>The </a:t>
            </a:r>
            <a:r>
              <a:rPr lang="en" sz="2400">
                <a:solidFill>
                  <a:schemeClr val="dk1"/>
                </a:solidFill>
              </a:rPr>
              <a:t>Union of two simple graphs G</a:t>
            </a:r>
            <a:r>
              <a:rPr baseline="-25000" lang="en" sz="2400">
                <a:solidFill>
                  <a:schemeClr val="dk1"/>
                </a:solidFill>
              </a:rPr>
              <a:t>1</a:t>
            </a:r>
            <a:r>
              <a:rPr lang="en" sz="2400">
                <a:solidFill>
                  <a:schemeClr val="dk1"/>
                </a:solidFill>
              </a:rPr>
              <a:t> = (V</a:t>
            </a:r>
            <a:r>
              <a:rPr baseline="-25000" lang="en" sz="2400">
                <a:solidFill>
                  <a:schemeClr val="dk1"/>
                </a:solidFill>
              </a:rPr>
              <a:t>1</a:t>
            </a:r>
            <a:r>
              <a:rPr lang="en" sz="2400">
                <a:solidFill>
                  <a:schemeClr val="dk1"/>
                </a:solidFill>
              </a:rPr>
              <a:t>, E</a:t>
            </a:r>
            <a:r>
              <a:rPr baseline="-25000" lang="en" sz="2400">
                <a:solidFill>
                  <a:schemeClr val="dk1"/>
                </a:solidFill>
              </a:rPr>
              <a:t>1</a:t>
            </a:r>
            <a:r>
              <a:rPr lang="en" sz="2400">
                <a:solidFill>
                  <a:schemeClr val="dk1"/>
                </a:solidFill>
              </a:rPr>
              <a:t>) and G</a:t>
            </a:r>
            <a:r>
              <a:rPr baseline="-25000" lang="en" sz="2400">
                <a:solidFill>
                  <a:schemeClr val="dk1"/>
                </a:solidFill>
              </a:rPr>
              <a:t>2</a:t>
            </a:r>
            <a:r>
              <a:rPr lang="en" sz="2400">
                <a:solidFill>
                  <a:schemeClr val="dk1"/>
                </a:solidFill>
              </a:rPr>
              <a:t> = (V</a:t>
            </a:r>
            <a:r>
              <a:rPr baseline="-25000" lang="en" sz="2400">
                <a:solidFill>
                  <a:schemeClr val="dk1"/>
                </a:solidFill>
              </a:rPr>
              <a:t>2</a:t>
            </a:r>
            <a:r>
              <a:rPr lang="en" sz="2400">
                <a:solidFill>
                  <a:schemeClr val="dk1"/>
                </a:solidFill>
              </a:rPr>
              <a:t>, E</a:t>
            </a:r>
            <a:r>
              <a:rPr baseline="-25000" lang="en" sz="2400">
                <a:solidFill>
                  <a:schemeClr val="dk1"/>
                </a:solidFill>
              </a:rPr>
              <a:t>2</a:t>
            </a:r>
            <a:r>
              <a:rPr lang="en" sz="2400">
                <a:solidFill>
                  <a:schemeClr val="dk1"/>
                </a:solidFill>
              </a:rPr>
              <a:t>) is the simple graph with vertex set V</a:t>
            </a:r>
            <a:r>
              <a:rPr baseline="-25000" lang="en" sz="2400">
                <a:solidFill>
                  <a:schemeClr val="dk1"/>
                </a:solidFill>
              </a:rPr>
              <a:t>1</a:t>
            </a:r>
            <a:r>
              <a:rPr lang="en" sz="2400">
                <a:solidFill>
                  <a:schemeClr val="dk1"/>
                </a:solidFill>
              </a:rPr>
              <a:t> ∪ V</a:t>
            </a:r>
            <a:r>
              <a:rPr baseline="-25000" lang="en" sz="2400">
                <a:solidFill>
                  <a:schemeClr val="dk1"/>
                </a:solidFill>
              </a:rPr>
              <a:t>2</a:t>
            </a:r>
            <a:r>
              <a:rPr lang="en" sz="2400">
                <a:solidFill>
                  <a:schemeClr val="dk1"/>
                </a:solidFill>
              </a:rPr>
              <a:t> and edge set E</a:t>
            </a:r>
            <a:r>
              <a:rPr baseline="-25000" lang="en" sz="2400">
                <a:solidFill>
                  <a:schemeClr val="dk1"/>
                </a:solidFill>
              </a:rPr>
              <a:t>1</a:t>
            </a:r>
            <a:r>
              <a:rPr lang="en" sz="2400">
                <a:solidFill>
                  <a:schemeClr val="dk1"/>
                </a:solidFill>
              </a:rPr>
              <a:t> ∪ E</a:t>
            </a:r>
            <a:r>
              <a:rPr baseline="-25000" lang="en" sz="2400">
                <a:solidFill>
                  <a:schemeClr val="dk1"/>
                </a:solidFill>
              </a:rPr>
              <a:t>2</a:t>
            </a:r>
            <a:r>
              <a:rPr lang="en" sz="2400">
                <a:solidFill>
                  <a:schemeClr val="dk1"/>
                </a:solidFill>
              </a:rPr>
              <a:t>. The union of G</a:t>
            </a:r>
            <a:r>
              <a:rPr baseline="-25000" lang="en" sz="2400">
                <a:solidFill>
                  <a:schemeClr val="dk1"/>
                </a:solidFill>
              </a:rPr>
              <a:t>1</a:t>
            </a:r>
            <a:r>
              <a:rPr lang="en" sz="2400">
                <a:solidFill>
                  <a:schemeClr val="dk1"/>
                </a:solidFill>
              </a:rPr>
              <a:t> and G</a:t>
            </a:r>
            <a:r>
              <a:rPr baseline="-25000" lang="en" sz="2400">
                <a:solidFill>
                  <a:schemeClr val="dk1"/>
                </a:solidFill>
              </a:rPr>
              <a:t>2</a:t>
            </a:r>
            <a:r>
              <a:rPr lang="en" sz="2400">
                <a:solidFill>
                  <a:schemeClr val="dk1"/>
                </a:solidFill>
              </a:rPr>
              <a:t> is denoted by G</a:t>
            </a:r>
            <a:r>
              <a:rPr baseline="-25000" lang="en" sz="2400">
                <a:solidFill>
                  <a:schemeClr val="dk1"/>
                </a:solidFill>
              </a:rPr>
              <a:t>1</a:t>
            </a:r>
            <a:r>
              <a:rPr lang="en" sz="2400">
                <a:solidFill>
                  <a:schemeClr val="dk1"/>
                </a:solidFill>
              </a:rPr>
              <a:t> ∪ G</a:t>
            </a:r>
            <a:r>
              <a:rPr baseline="-25000" lang="en" sz="2400">
                <a:solidFill>
                  <a:schemeClr val="dk1"/>
                </a:solidFill>
              </a:rPr>
              <a:t>2</a:t>
            </a:r>
            <a:r>
              <a:rPr lang="en" sz="2400">
                <a:solidFill>
                  <a:schemeClr val="dk1"/>
                </a:solidFill>
              </a:rPr>
              <a:t>.</a:t>
            </a:r>
            <a:endParaRPr sz="2400">
              <a:solidFill>
                <a:schemeClr val="dk1"/>
              </a:solidFill>
            </a:endParaRPr>
          </a:p>
          <a:p>
            <a:pPr indent="0" lvl="0" marL="0" rtl="0" algn="l">
              <a:spcBef>
                <a:spcPts val="0"/>
              </a:spcBef>
              <a:spcAft>
                <a:spcPts val="0"/>
              </a:spcAft>
              <a:buNone/>
            </a:pPr>
            <a:r>
              <a:t/>
            </a:r>
            <a:endParaRPr sz="2400">
              <a:solidFill>
                <a:schemeClr val="dk1"/>
              </a:solidFill>
            </a:endParaRPr>
          </a:p>
        </p:txBody>
      </p:sp>
      <p:pic>
        <p:nvPicPr>
          <p:cNvPr id="292" name="Google Shape;292;p53"/>
          <p:cNvPicPr preferRelativeResize="0"/>
          <p:nvPr/>
        </p:nvPicPr>
        <p:blipFill>
          <a:blip r:embed="rId3">
            <a:alphaModFix/>
          </a:blip>
          <a:stretch>
            <a:fillRect/>
          </a:stretch>
        </p:blipFill>
        <p:spPr>
          <a:xfrm>
            <a:off x="270900" y="2808675"/>
            <a:ext cx="8752425" cy="24636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pic>
        <p:nvPicPr>
          <p:cNvPr descr="isomorphic.png" id="297" name="Google Shape;297;p54"/>
          <p:cNvPicPr preferRelativeResize="0"/>
          <p:nvPr/>
        </p:nvPicPr>
        <p:blipFill>
          <a:blip r:embed="rId3">
            <a:alphaModFix/>
          </a:blip>
          <a:stretch>
            <a:fillRect/>
          </a:stretch>
        </p:blipFill>
        <p:spPr>
          <a:xfrm>
            <a:off x="0" y="0"/>
            <a:ext cx="9143999" cy="6707605"/>
          </a:xfrm>
          <a:prstGeom prst="rect">
            <a:avLst/>
          </a:prstGeom>
          <a:noFill/>
          <a:ln>
            <a:noFill/>
          </a:ln>
        </p:spPr>
      </p:pic>
      <p:sp>
        <p:nvSpPr>
          <p:cNvPr id="298" name="Google Shape;298;p54"/>
          <p:cNvSpPr txBox="1"/>
          <p:nvPr/>
        </p:nvSpPr>
        <p:spPr>
          <a:xfrm>
            <a:off x="673900" y="515350"/>
            <a:ext cx="7611300" cy="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00"/>
                </a:solidFill>
              </a:rPr>
              <a:t>In what way the two graphs G and H are similar?</a:t>
            </a:r>
            <a:endParaRPr sz="2400">
              <a:solidFill>
                <a:srgbClr val="FFFF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55"/>
          <p:cNvSpPr txBox="1"/>
          <p:nvPr/>
        </p:nvSpPr>
        <p:spPr>
          <a:xfrm>
            <a:off x="270900" y="200450"/>
            <a:ext cx="8597400" cy="23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Isomorphic Graphs:</a:t>
            </a:r>
            <a:r>
              <a:rPr lang="en" sz="2400"/>
              <a:t> isos=“same”, morphe=“form”</a:t>
            </a:r>
            <a:endParaRPr sz="2400"/>
          </a:p>
          <a:p>
            <a:pPr indent="0" lvl="0" marL="0" rtl="0" algn="l">
              <a:spcBef>
                <a:spcPts val="0"/>
              </a:spcBef>
              <a:spcAft>
                <a:spcPts val="0"/>
              </a:spcAft>
              <a:buNone/>
            </a:pPr>
            <a:r>
              <a:rPr lang="en" sz="2400"/>
              <a:t>The simple graphs G</a:t>
            </a:r>
            <a:r>
              <a:rPr baseline="-25000" lang="en" sz="2400"/>
              <a:t>1</a:t>
            </a:r>
            <a:r>
              <a:rPr lang="en" sz="2400"/>
              <a:t>=(V</a:t>
            </a:r>
            <a:r>
              <a:rPr baseline="-25000" lang="en" sz="2400"/>
              <a:t>1</a:t>
            </a:r>
            <a:r>
              <a:rPr lang="en" sz="2400"/>
              <a:t>,E</a:t>
            </a:r>
            <a:r>
              <a:rPr baseline="-25000" lang="en" sz="2400"/>
              <a:t>1</a:t>
            </a:r>
            <a:r>
              <a:rPr lang="en" sz="2400"/>
              <a:t>) and G</a:t>
            </a:r>
            <a:r>
              <a:rPr baseline="-25000" lang="en" sz="2400"/>
              <a:t>2</a:t>
            </a:r>
            <a:r>
              <a:rPr lang="en" sz="2400"/>
              <a:t>=(V</a:t>
            </a:r>
            <a:r>
              <a:rPr baseline="-25000" lang="en" sz="2400"/>
              <a:t>2</a:t>
            </a:r>
            <a:r>
              <a:rPr lang="en" sz="2400"/>
              <a:t>,E</a:t>
            </a:r>
            <a:r>
              <a:rPr baseline="-25000" lang="en" sz="2400"/>
              <a:t>2</a:t>
            </a:r>
            <a:r>
              <a:rPr lang="en" sz="2400"/>
              <a:t>) are isomorphic if there is an one-to-one correspondence function </a:t>
            </a:r>
            <a:r>
              <a:rPr b="1" lang="en" sz="2400"/>
              <a:t>f</a:t>
            </a:r>
            <a:r>
              <a:rPr lang="en" sz="2400"/>
              <a:t> from V</a:t>
            </a:r>
            <a:r>
              <a:rPr baseline="-25000" lang="en" sz="2400"/>
              <a:t>1</a:t>
            </a:r>
            <a:r>
              <a:rPr lang="en" sz="2400"/>
              <a:t> to V</a:t>
            </a:r>
            <a:r>
              <a:rPr baseline="-25000" lang="en" sz="2400"/>
              <a:t>2</a:t>
            </a:r>
            <a:r>
              <a:rPr lang="en" sz="2400"/>
              <a:t> with the property that u and v are adjacent in G</a:t>
            </a:r>
            <a:r>
              <a:rPr baseline="-25000" lang="en" sz="2400"/>
              <a:t>1</a:t>
            </a:r>
            <a:r>
              <a:rPr lang="en" sz="2400"/>
              <a:t> iff f(u) and f(v) are adjacent in G</a:t>
            </a:r>
            <a:r>
              <a:rPr baseline="-25000" lang="en" sz="2400"/>
              <a:t>2</a:t>
            </a:r>
            <a:r>
              <a:rPr lang="en" sz="2400"/>
              <a:t>, for all u and v in V</a:t>
            </a:r>
            <a:r>
              <a:rPr baseline="-25000" lang="en" sz="2400"/>
              <a:t>1</a:t>
            </a:r>
            <a:r>
              <a:rPr lang="en" sz="2400"/>
              <a:t>. Such a function </a:t>
            </a:r>
            <a:r>
              <a:rPr b="1" lang="en" sz="2400"/>
              <a:t>f</a:t>
            </a:r>
            <a:r>
              <a:rPr lang="en" sz="2400"/>
              <a:t> is called an isomorphism. </a:t>
            </a:r>
            <a:endParaRPr sz="2400"/>
          </a:p>
        </p:txBody>
      </p:sp>
      <p:pic>
        <p:nvPicPr>
          <p:cNvPr descr="Isomorphic 1.png" id="304" name="Google Shape;304;p55"/>
          <p:cNvPicPr preferRelativeResize="0"/>
          <p:nvPr/>
        </p:nvPicPr>
        <p:blipFill>
          <a:blip r:embed="rId3">
            <a:alphaModFix/>
          </a:blip>
          <a:stretch>
            <a:fillRect/>
          </a:stretch>
        </p:blipFill>
        <p:spPr>
          <a:xfrm>
            <a:off x="511325" y="2661400"/>
            <a:ext cx="8248650" cy="333816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56"/>
          <p:cNvSpPr txBox="1"/>
          <p:nvPr/>
        </p:nvSpPr>
        <p:spPr>
          <a:xfrm>
            <a:off x="270900" y="200450"/>
            <a:ext cx="8597400" cy="21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Isomorphic Graphs:</a:t>
            </a:r>
            <a:endParaRPr sz="2400"/>
          </a:p>
          <a:p>
            <a:pPr indent="0" lvl="0" marL="0" rtl="0" algn="l">
              <a:spcBef>
                <a:spcPts val="0"/>
              </a:spcBef>
              <a:spcAft>
                <a:spcPts val="0"/>
              </a:spcAft>
              <a:buNone/>
            </a:pPr>
            <a:r>
              <a:rPr lang="en" sz="2400"/>
              <a:t>The graphs G=(V,E) and H=(U,D) are isomorphic if there is an </a:t>
            </a:r>
            <a:r>
              <a:rPr lang="en" sz="2400">
                <a:solidFill>
                  <a:schemeClr val="dk1"/>
                </a:solidFill>
              </a:rPr>
              <a:t>one-to-one correspondence</a:t>
            </a:r>
            <a:r>
              <a:rPr lang="en" sz="2400"/>
              <a:t> function f from V to U</a:t>
            </a:r>
            <a:endParaRPr sz="2400"/>
          </a:p>
          <a:p>
            <a:pPr indent="0" lvl="0" marL="0" rtl="0" algn="l">
              <a:spcBef>
                <a:spcPts val="0"/>
              </a:spcBef>
              <a:spcAft>
                <a:spcPts val="0"/>
              </a:spcAft>
              <a:buNone/>
            </a:pPr>
            <a:r>
              <a:rPr lang="en" sz="2400"/>
              <a:t>such that ∀u,v ∈ V, the number of edges between u and v equals the number of edges between f(u) and f(v).</a:t>
            </a:r>
            <a:endParaRPr sz="2400"/>
          </a:p>
        </p:txBody>
      </p:sp>
      <p:pic>
        <p:nvPicPr>
          <p:cNvPr descr="Isomorphic 2.png" id="310" name="Google Shape;310;p56"/>
          <p:cNvPicPr preferRelativeResize="0"/>
          <p:nvPr/>
        </p:nvPicPr>
        <p:blipFill>
          <a:blip r:embed="rId3">
            <a:alphaModFix/>
          </a:blip>
          <a:stretch>
            <a:fillRect/>
          </a:stretch>
        </p:blipFill>
        <p:spPr>
          <a:xfrm>
            <a:off x="663981" y="2457900"/>
            <a:ext cx="8029950" cy="377710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pic>
        <p:nvPicPr>
          <p:cNvPr id="55" name="Google Shape;55;p12"/>
          <p:cNvPicPr preferRelativeResize="0"/>
          <p:nvPr/>
        </p:nvPicPr>
        <p:blipFill>
          <a:blip r:embed="rId3">
            <a:alphaModFix/>
          </a:blip>
          <a:stretch>
            <a:fillRect/>
          </a:stretch>
        </p:blipFill>
        <p:spPr>
          <a:xfrm>
            <a:off x="-11925" y="0"/>
            <a:ext cx="4818711" cy="6857999"/>
          </a:xfrm>
          <a:prstGeom prst="rect">
            <a:avLst/>
          </a:prstGeom>
          <a:noFill/>
          <a:ln>
            <a:noFill/>
          </a:ln>
        </p:spPr>
      </p:pic>
      <p:pic>
        <p:nvPicPr>
          <p:cNvPr id="56" name="Google Shape;56;p12"/>
          <p:cNvPicPr preferRelativeResize="0"/>
          <p:nvPr/>
        </p:nvPicPr>
        <p:blipFill>
          <a:blip r:embed="rId4">
            <a:alphaModFix/>
          </a:blip>
          <a:stretch>
            <a:fillRect/>
          </a:stretch>
        </p:blipFill>
        <p:spPr>
          <a:xfrm>
            <a:off x="4806775" y="537513"/>
            <a:ext cx="4337224" cy="578296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57"/>
          <p:cNvSpPr txBox="1"/>
          <p:nvPr/>
        </p:nvSpPr>
        <p:spPr>
          <a:xfrm>
            <a:off x="270900" y="270900"/>
            <a:ext cx="8597400" cy="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rPr>
              <a:t>Q: Are these graphs isomorphic?</a:t>
            </a:r>
            <a:endParaRPr sz="2400">
              <a:solidFill>
                <a:schemeClr val="dk1"/>
              </a:solidFill>
            </a:endParaRPr>
          </a:p>
          <a:p>
            <a:pPr indent="0" lvl="0" marL="0" rtl="0" algn="l">
              <a:spcBef>
                <a:spcPts val="0"/>
              </a:spcBef>
              <a:spcAft>
                <a:spcPts val="0"/>
              </a:spcAft>
              <a:buNone/>
            </a:pPr>
            <a:r>
              <a:t/>
            </a:r>
            <a:endParaRPr sz="2400"/>
          </a:p>
        </p:txBody>
      </p:sp>
      <p:pic>
        <p:nvPicPr>
          <p:cNvPr descr="09_3_12.jpg" id="316" name="Google Shape;316;p57"/>
          <p:cNvPicPr preferRelativeResize="0"/>
          <p:nvPr/>
        </p:nvPicPr>
        <p:blipFill>
          <a:blip r:embed="rId3">
            <a:alphaModFix/>
          </a:blip>
          <a:stretch>
            <a:fillRect/>
          </a:stretch>
        </p:blipFill>
        <p:spPr>
          <a:xfrm>
            <a:off x="762000" y="1714500"/>
            <a:ext cx="7620000" cy="3429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pic>
        <p:nvPicPr>
          <p:cNvPr descr="09_3_12.jpg" id="321" name="Google Shape;321;p58"/>
          <p:cNvPicPr preferRelativeResize="0"/>
          <p:nvPr/>
        </p:nvPicPr>
        <p:blipFill>
          <a:blip r:embed="rId3">
            <a:alphaModFix/>
          </a:blip>
          <a:stretch>
            <a:fillRect/>
          </a:stretch>
        </p:blipFill>
        <p:spPr>
          <a:xfrm>
            <a:off x="1902800" y="0"/>
            <a:ext cx="4959600" cy="2231800"/>
          </a:xfrm>
          <a:prstGeom prst="rect">
            <a:avLst/>
          </a:prstGeom>
          <a:noFill/>
          <a:ln>
            <a:noFill/>
          </a:ln>
        </p:spPr>
      </p:pic>
      <p:pic>
        <p:nvPicPr>
          <p:cNvPr descr="09_3_12 adjacency matrix.png" id="322" name="Google Shape;322;p58"/>
          <p:cNvPicPr preferRelativeResize="0"/>
          <p:nvPr/>
        </p:nvPicPr>
        <p:blipFill>
          <a:blip r:embed="rId4">
            <a:alphaModFix/>
          </a:blip>
          <a:stretch>
            <a:fillRect/>
          </a:stretch>
        </p:blipFill>
        <p:spPr>
          <a:xfrm>
            <a:off x="445282" y="2147875"/>
            <a:ext cx="8248651" cy="405646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9"/>
          <p:cNvSpPr txBox="1"/>
          <p:nvPr/>
        </p:nvSpPr>
        <p:spPr>
          <a:xfrm>
            <a:off x="270900" y="270900"/>
            <a:ext cx="8597400" cy="13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rPr>
              <a:t>Q: Are these graphs isomorphic?</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Ans: Yes/No</a:t>
            </a:r>
            <a:endParaRPr sz="2400">
              <a:solidFill>
                <a:schemeClr val="dk1"/>
              </a:solidFill>
            </a:endParaRPr>
          </a:p>
          <a:p>
            <a:pPr indent="0" lvl="0" marL="0" rtl="0" algn="l">
              <a:spcBef>
                <a:spcPts val="0"/>
              </a:spcBef>
              <a:spcAft>
                <a:spcPts val="0"/>
              </a:spcAft>
              <a:buNone/>
            </a:pPr>
            <a:r>
              <a:t/>
            </a:r>
            <a:endParaRPr sz="2400"/>
          </a:p>
        </p:txBody>
      </p:sp>
      <p:pic>
        <p:nvPicPr>
          <p:cNvPr descr="09_3_09 - modified.jpg" id="328" name="Google Shape;328;p59"/>
          <p:cNvPicPr preferRelativeResize="0"/>
          <p:nvPr/>
        </p:nvPicPr>
        <p:blipFill>
          <a:blip r:embed="rId3">
            <a:alphaModFix/>
          </a:blip>
          <a:stretch>
            <a:fillRect/>
          </a:stretch>
        </p:blipFill>
        <p:spPr>
          <a:xfrm>
            <a:off x="1004000" y="1595975"/>
            <a:ext cx="5577175" cy="43353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60"/>
          <p:cNvSpPr txBox="1"/>
          <p:nvPr/>
        </p:nvSpPr>
        <p:spPr>
          <a:xfrm>
            <a:off x="270900" y="270900"/>
            <a:ext cx="8597400" cy="16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rPr>
              <a:t>Q: Are these graphs isomorphic?</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Ans: They are isomorphic.</a:t>
            </a:r>
            <a:endParaRPr sz="2400">
              <a:solidFill>
                <a:schemeClr val="dk1"/>
              </a:solidFill>
            </a:endParaRPr>
          </a:p>
          <a:p>
            <a:pPr indent="0" lvl="0" marL="0" rtl="0" algn="l">
              <a:spcBef>
                <a:spcPts val="0"/>
              </a:spcBef>
              <a:spcAft>
                <a:spcPts val="0"/>
              </a:spcAft>
              <a:buNone/>
            </a:pPr>
            <a:r>
              <a:t/>
            </a:r>
            <a:endParaRPr sz="2400"/>
          </a:p>
        </p:txBody>
      </p:sp>
      <p:pic>
        <p:nvPicPr>
          <p:cNvPr descr="09_3_09 - modified.jpg" id="334" name="Google Shape;334;p60"/>
          <p:cNvPicPr preferRelativeResize="0"/>
          <p:nvPr/>
        </p:nvPicPr>
        <p:blipFill>
          <a:blip r:embed="rId3">
            <a:alphaModFix/>
          </a:blip>
          <a:stretch>
            <a:fillRect/>
          </a:stretch>
        </p:blipFill>
        <p:spPr>
          <a:xfrm>
            <a:off x="1004000" y="1595975"/>
            <a:ext cx="5577175" cy="4335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61"/>
          <p:cNvSpPr txBox="1"/>
          <p:nvPr/>
        </p:nvSpPr>
        <p:spPr>
          <a:xfrm>
            <a:off x="270900" y="270900"/>
            <a:ext cx="8597400" cy="34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Some necessary conditions for two graphs to be isomorphic:</a:t>
            </a:r>
            <a:endParaRPr sz="2400"/>
          </a:p>
          <a:p>
            <a:pPr indent="-381000" lvl="0" marL="457200" rtl="0" algn="l">
              <a:spcBef>
                <a:spcPts val="0"/>
              </a:spcBef>
              <a:spcAft>
                <a:spcPts val="0"/>
              </a:spcAft>
              <a:buSzPts val="2400"/>
              <a:buChar char="❏"/>
            </a:pPr>
            <a:r>
              <a:rPr lang="en" sz="2400"/>
              <a:t>the same number of vertices</a:t>
            </a:r>
            <a:endParaRPr sz="2400"/>
          </a:p>
          <a:p>
            <a:pPr indent="-381000" lvl="0" marL="457200" rtl="0" algn="l">
              <a:spcBef>
                <a:spcPts val="0"/>
              </a:spcBef>
              <a:spcAft>
                <a:spcPts val="0"/>
              </a:spcAft>
              <a:buSzPts val="2400"/>
              <a:buChar char="❏"/>
            </a:pPr>
            <a:r>
              <a:rPr lang="en" sz="2400"/>
              <a:t>the same number of edges</a:t>
            </a:r>
            <a:endParaRPr sz="2400"/>
          </a:p>
          <a:p>
            <a:pPr indent="-381000" lvl="0" marL="457200" rtl="0" algn="l">
              <a:spcBef>
                <a:spcPts val="0"/>
              </a:spcBef>
              <a:spcAft>
                <a:spcPts val="0"/>
              </a:spcAft>
              <a:buSzPts val="2400"/>
              <a:buChar char="❏"/>
            </a:pPr>
            <a:r>
              <a:rPr lang="en" sz="2400"/>
              <a:t>the same degree sequence (set of all vertex degrees)</a:t>
            </a:r>
            <a:endParaRPr sz="2400"/>
          </a:p>
          <a:p>
            <a:pPr indent="0" lvl="0" marL="0" rtl="0" algn="l">
              <a:spcBef>
                <a:spcPts val="0"/>
              </a:spcBef>
              <a:spcAft>
                <a:spcPts val="0"/>
              </a:spcAft>
              <a:buNone/>
            </a:pPr>
            <a:r>
              <a:rPr lang="en" sz="2400"/>
              <a:t>But, they are not sufficient.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solidFill>
                  <a:schemeClr val="dk1"/>
                </a:solidFill>
              </a:rPr>
              <a:t>Q: Are these pair of graphs isomorphic?</a:t>
            </a:r>
            <a:endParaRPr sz="2400">
              <a:solidFill>
                <a:schemeClr val="dk1"/>
              </a:solidFill>
            </a:endParaRPr>
          </a:p>
          <a:p>
            <a:pPr indent="0" lvl="0" marL="0" rtl="0" algn="l">
              <a:spcBef>
                <a:spcPts val="0"/>
              </a:spcBef>
              <a:spcAft>
                <a:spcPts val="0"/>
              </a:spcAft>
              <a:buNone/>
            </a:pPr>
            <a:r>
              <a:rPr lang="en" sz="2400">
                <a:solidFill>
                  <a:schemeClr val="dk1"/>
                </a:solidFill>
              </a:rPr>
              <a:t>Even though they satisfy the above necessary conditions, they are not isomorphic.</a:t>
            </a:r>
            <a:endParaRPr sz="2400">
              <a:solidFill>
                <a:schemeClr val="dk1"/>
              </a:solidFill>
            </a:endParaRPr>
          </a:p>
        </p:txBody>
      </p:sp>
      <p:pic>
        <p:nvPicPr>
          <p:cNvPr descr="nonIsomorphic.png" id="340" name="Google Shape;340;p61"/>
          <p:cNvPicPr preferRelativeResize="0"/>
          <p:nvPr/>
        </p:nvPicPr>
        <p:blipFill>
          <a:blip r:embed="rId3">
            <a:alphaModFix/>
          </a:blip>
          <a:stretch>
            <a:fillRect/>
          </a:stretch>
        </p:blipFill>
        <p:spPr>
          <a:xfrm>
            <a:off x="445275" y="3699873"/>
            <a:ext cx="8248650" cy="25944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62"/>
          <p:cNvSpPr txBox="1"/>
          <p:nvPr/>
        </p:nvSpPr>
        <p:spPr>
          <a:xfrm>
            <a:off x="270900" y="270900"/>
            <a:ext cx="8597400" cy="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rPr>
              <a:t>Q: Are these graphs isomorphic?</a:t>
            </a:r>
            <a:endParaRPr sz="2400">
              <a:solidFill>
                <a:schemeClr val="dk1"/>
              </a:solidFill>
            </a:endParaRPr>
          </a:p>
          <a:p>
            <a:pPr indent="0" lvl="0" marL="0" rtl="0" algn="l">
              <a:spcBef>
                <a:spcPts val="0"/>
              </a:spcBef>
              <a:spcAft>
                <a:spcPts val="0"/>
              </a:spcAft>
              <a:buNone/>
            </a:pPr>
            <a:r>
              <a:t/>
            </a:r>
            <a:endParaRPr sz="2400"/>
          </a:p>
        </p:txBody>
      </p:sp>
      <p:pic>
        <p:nvPicPr>
          <p:cNvPr descr="09_3_09.jpg" id="346" name="Google Shape;346;p62"/>
          <p:cNvPicPr preferRelativeResize="0"/>
          <p:nvPr/>
        </p:nvPicPr>
        <p:blipFill>
          <a:blip r:embed="rId3">
            <a:alphaModFix/>
          </a:blip>
          <a:stretch>
            <a:fillRect/>
          </a:stretch>
        </p:blipFill>
        <p:spPr>
          <a:xfrm>
            <a:off x="1057750" y="834600"/>
            <a:ext cx="7023704" cy="54597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63"/>
          <p:cNvSpPr txBox="1"/>
          <p:nvPr/>
        </p:nvSpPr>
        <p:spPr>
          <a:xfrm>
            <a:off x="273300" y="4953525"/>
            <a:ext cx="8597400" cy="11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Degree sequences: 2, 2, 2, 3, 3</a:t>
            </a:r>
            <a:endParaRPr sz="2400">
              <a:solidFill>
                <a:schemeClr val="dk1"/>
              </a:solidFill>
            </a:endParaRPr>
          </a:p>
          <a:p>
            <a:pPr indent="0" lvl="0" marL="0" rtl="0" algn="l">
              <a:spcBef>
                <a:spcPts val="0"/>
              </a:spcBef>
              <a:spcAft>
                <a:spcPts val="0"/>
              </a:spcAft>
              <a:buNone/>
            </a:pPr>
            <a:r>
              <a:rPr lang="en" sz="2400">
                <a:solidFill>
                  <a:schemeClr val="dk1"/>
                </a:solidFill>
              </a:rPr>
              <a:t>						1, 2, 2, 3, 4</a:t>
            </a:r>
            <a:endParaRPr sz="2400">
              <a:solidFill>
                <a:schemeClr val="dk1"/>
              </a:solidFill>
            </a:endParaRPr>
          </a:p>
          <a:p>
            <a:pPr indent="0" lvl="0" marL="0" rtl="0" algn="l">
              <a:spcBef>
                <a:spcPts val="0"/>
              </a:spcBef>
              <a:spcAft>
                <a:spcPts val="0"/>
              </a:spcAft>
              <a:buNone/>
            </a:pPr>
            <a:r>
              <a:rPr lang="en" sz="2400">
                <a:solidFill>
                  <a:schemeClr val="dk1"/>
                </a:solidFill>
              </a:rPr>
              <a:t>Therefore, they are not isomorphic.</a:t>
            </a:r>
            <a:endParaRPr sz="2400">
              <a:solidFill>
                <a:schemeClr val="dk1"/>
              </a:solidFill>
            </a:endParaRPr>
          </a:p>
        </p:txBody>
      </p:sp>
      <p:pic>
        <p:nvPicPr>
          <p:cNvPr descr="09_3_09.jpg" id="352" name="Google Shape;352;p63"/>
          <p:cNvPicPr preferRelativeResize="0"/>
          <p:nvPr/>
        </p:nvPicPr>
        <p:blipFill>
          <a:blip r:embed="rId3">
            <a:alphaModFix/>
          </a:blip>
          <a:stretch>
            <a:fillRect/>
          </a:stretch>
        </p:blipFill>
        <p:spPr>
          <a:xfrm>
            <a:off x="1046800" y="97450"/>
            <a:ext cx="6247125" cy="48560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64"/>
          <p:cNvSpPr txBox="1"/>
          <p:nvPr/>
        </p:nvSpPr>
        <p:spPr>
          <a:xfrm>
            <a:off x="270900" y="270900"/>
            <a:ext cx="8597400" cy="12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rPr>
              <a:t>Q: Are these graphs isomorphic?</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Ans: Yes/No</a:t>
            </a:r>
            <a:endParaRPr sz="2400">
              <a:solidFill>
                <a:schemeClr val="dk1"/>
              </a:solidFill>
            </a:endParaRPr>
          </a:p>
          <a:p>
            <a:pPr indent="0" lvl="0" marL="0" rtl="0" algn="l">
              <a:spcBef>
                <a:spcPts val="0"/>
              </a:spcBef>
              <a:spcAft>
                <a:spcPts val="0"/>
              </a:spcAft>
              <a:buNone/>
            </a:pPr>
            <a:r>
              <a:t/>
            </a:r>
            <a:endParaRPr sz="2400"/>
          </a:p>
        </p:txBody>
      </p:sp>
      <p:pic>
        <p:nvPicPr>
          <p:cNvPr descr="09_3_10.jpg" id="358" name="Google Shape;358;p64"/>
          <p:cNvPicPr preferRelativeResize="0"/>
          <p:nvPr/>
        </p:nvPicPr>
        <p:blipFill>
          <a:blip r:embed="rId3">
            <a:alphaModFix/>
          </a:blip>
          <a:stretch>
            <a:fillRect/>
          </a:stretch>
        </p:blipFill>
        <p:spPr>
          <a:xfrm>
            <a:off x="762000" y="1885950"/>
            <a:ext cx="7620000" cy="30861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65"/>
          <p:cNvSpPr txBox="1"/>
          <p:nvPr/>
        </p:nvSpPr>
        <p:spPr>
          <a:xfrm>
            <a:off x="270900" y="270900"/>
            <a:ext cx="8597400" cy="12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rPr>
              <a:t>Q: Are these graphs isomorphic?</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Ans: No, they are not.</a:t>
            </a:r>
            <a:endParaRPr sz="2400">
              <a:solidFill>
                <a:schemeClr val="dk1"/>
              </a:solidFill>
            </a:endParaRPr>
          </a:p>
          <a:p>
            <a:pPr indent="0" lvl="0" marL="0" rtl="0" algn="l">
              <a:spcBef>
                <a:spcPts val="0"/>
              </a:spcBef>
              <a:spcAft>
                <a:spcPts val="0"/>
              </a:spcAft>
              <a:buNone/>
            </a:pPr>
            <a:r>
              <a:t/>
            </a:r>
            <a:endParaRPr sz="2400"/>
          </a:p>
        </p:txBody>
      </p:sp>
      <p:pic>
        <p:nvPicPr>
          <p:cNvPr descr="09_3_10.jpg" id="364" name="Google Shape;364;p65"/>
          <p:cNvPicPr preferRelativeResize="0"/>
          <p:nvPr/>
        </p:nvPicPr>
        <p:blipFill>
          <a:blip r:embed="rId3">
            <a:alphaModFix/>
          </a:blip>
          <a:stretch>
            <a:fillRect/>
          </a:stretch>
        </p:blipFill>
        <p:spPr>
          <a:xfrm>
            <a:off x="762000" y="1885950"/>
            <a:ext cx="7620000" cy="30861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66"/>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Algorithm to find whether given two graphs are isomorphic:</a:t>
            </a:r>
            <a:endParaRPr b="1"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The best known algorithms for solving this problem are still exponential time worst-case time complexity in terms of the number of vertices of the graph.</a:t>
            </a:r>
            <a:endParaRPr sz="2400"/>
          </a:p>
          <a:p>
            <a:pPr indent="-381000" lvl="0" marL="457200" rtl="0" algn="l">
              <a:spcBef>
                <a:spcPts val="0"/>
              </a:spcBef>
              <a:spcAft>
                <a:spcPts val="0"/>
              </a:spcAft>
              <a:buSzPts val="2400"/>
              <a:buChar char="❏"/>
            </a:pPr>
            <a:r>
              <a:rPr lang="en" sz="2400"/>
              <a:t>However, there are algorithms where the average case time complexity is O(n).</a:t>
            </a:r>
            <a:endParaRPr sz="2400"/>
          </a:p>
          <a:p>
            <a:pPr indent="-381000" lvl="0" marL="457200" rtl="0" algn="l">
              <a:spcBef>
                <a:spcPts val="0"/>
              </a:spcBef>
              <a:spcAft>
                <a:spcPts val="0"/>
              </a:spcAft>
              <a:buSzPts val="2400"/>
              <a:buChar char="❏"/>
            </a:pPr>
            <a:r>
              <a:rPr lang="en" sz="2400"/>
              <a:t>Currently, NAUTY is the fastest isomorphism testing algorithm. (</a:t>
            </a:r>
            <a:r>
              <a:rPr lang="en" sz="2400" u="sng">
                <a:solidFill>
                  <a:schemeClr val="hlink"/>
                </a:solidFill>
                <a:hlinkClick r:id="rId3"/>
              </a:rPr>
              <a:t>http://cs.anu.edu.au/people/bdm/nauty/</a:t>
            </a:r>
            <a:r>
              <a:rPr lang="en" sz="2400"/>
              <a:t>)</a:t>
            </a:r>
            <a:endParaRPr sz="2400"/>
          </a:p>
          <a:p>
            <a:pPr indent="-381000" lvl="0" marL="457200" rtl="0" algn="l">
              <a:spcBef>
                <a:spcPts val="0"/>
              </a:spcBef>
              <a:spcAft>
                <a:spcPts val="0"/>
              </a:spcAft>
              <a:buSzPts val="2400"/>
              <a:buChar char="❏"/>
            </a:pPr>
            <a:r>
              <a:rPr lang="en" sz="2400"/>
              <a:t>It is hoped that a polynomial worst-case time algorithm can still be found. This is thus an open problem. </a:t>
            </a:r>
            <a:r>
              <a:rPr b="1" lang="en" sz="2400"/>
              <a:t>Maybe one of you will solve it some day!</a:t>
            </a:r>
            <a:endParaRPr b="1"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3"/>
          <p:cNvSpPr txBox="1"/>
          <p:nvPr/>
        </p:nvSpPr>
        <p:spPr>
          <a:xfrm>
            <a:off x="273300" y="1094750"/>
            <a:ext cx="8597400" cy="7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Seven Bridges of Konigsberg</a:t>
            </a:r>
            <a:r>
              <a:rPr lang="en" sz="2400"/>
              <a:t> problem solved by Euler</a:t>
            </a:r>
            <a:endParaRPr sz="2400"/>
          </a:p>
        </p:txBody>
      </p:sp>
      <p:pic>
        <p:nvPicPr>
          <p:cNvPr id="62" name="Google Shape;62;p13"/>
          <p:cNvPicPr preferRelativeResize="0"/>
          <p:nvPr/>
        </p:nvPicPr>
        <p:blipFill>
          <a:blip r:embed="rId3">
            <a:alphaModFix/>
          </a:blip>
          <a:stretch>
            <a:fillRect/>
          </a:stretch>
        </p:blipFill>
        <p:spPr>
          <a:xfrm>
            <a:off x="270900" y="2014200"/>
            <a:ext cx="4979812" cy="3336375"/>
          </a:xfrm>
          <a:prstGeom prst="rect">
            <a:avLst/>
          </a:prstGeom>
          <a:noFill/>
          <a:ln>
            <a:noFill/>
          </a:ln>
        </p:spPr>
      </p:pic>
      <p:pic>
        <p:nvPicPr>
          <p:cNvPr id="63" name="Google Shape;63;p13"/>
          <p:cNvPicPr preferRelativeResize="0"/>
          <p:nvPr/>
        </p:nvPicPr>
        <p:blipFill>
          <a:blip r:embed="rId4">
            <a:alphaModFix/>
          </a:blip>
          <a:stretch>
            <a:fillRect/>
          </a:stretch>
        </p:blipFill>
        <p:spPr>
          <a:xfrm>
            <a:off x="5275450" y="2014200"/>
            <a:ext cx="3329712" cy="3329712"/>
          </a:xfrm>
          <a:prstGeom prst="rect">
            <a:avLst/>
          </a:prstGeom>
          <a:noFill/>
          <a:ln>
            <a:noFill/>
          </a:ln>
        </p:spPr>
      </p:pic>
      <p:sp>
        <p:nvSpPr>
          <p:cNvPr id="64" name="Google Shape;64;p13"/>
          <p:cNvSpPr txBox="1"/>
          <p:nvPr/>
        </p:nvSpPr>
        <p:spPr>
          <a:xfrm>
            <a:off x="270900" y="270900"/>
            <a:ext cx="8503200" cy="7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t>Graph Theory</a:t>
            </a:r>
            <a:endParaRPr sz="30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67"/>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Path in a graph (including </a:t>
            </a:r>
            <a:r>
              <a:rPr b="1" lang="en" sz="2400">
                <a:solidFill>
                  <a:schemeClr val="dk1"/>
                </a:solidFill>
              </a:rPr>
              <a:t>non-simple graphs)</a:t>
            </a:r>
            <a:r>
              <a:rPr b="1" lang="en" sz="2400"/>
              <a:t>:</a:t>
            </a:r>
            <a:endParaRPr b="1"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Let n be a nonnegative integer and G a graph. A path of </a:t>
            </a:r>
            <a:r>
              <a:rPr b="1" lang="en" sz="2400"/>
              <a:t>length n</a:t>
            </a:r>
            <a:r>
              <a:rPr lang="en" sz="2400"/>
              <a:t> from vertices u to v in G is a sequence of edges     </a:t>
            </a:r>
            <a:r>
              <a:rPr b="1" lang="en" sz="2400"/>
              <a:t>e</a:t>
            </a:r>
            <a:r>
              <a:rPr b="1" baseline="-25000" lang="en" sz="2400"/>
              <a:t>1</a:t>
            </a:r>
            <a:r>
              <a:rPr b="1" lang="en" sz="2400"/>
              <a:t>, e</a:t>
            </a:r>
            <a:r>
              <a:rPr b="1" baseline="-25000" lang="en" sz="2400"/>
              <a:t>2</a:t>
            </a:r>
            <a:r>
              <a:rPr b="1" lang="en" sz="2400"/>
              <a:t>, …, e</a:t>
            </a:r>
            <a:r>
              <a:rPr b="1" baseline="-25000" lang="en" sz="2400"/>
              <a:t>n</a:t>
            </a:r>
            <a:r>
              <a:rPr lang="en" sz="2400"/>
              <a:t> of G such that e</a:t>
            </a:r>
            <a:r>
              <a:rPr baseline="-25000" lang="en" sz="2400"/>
              <a:t>1</a:t>
            </a:r>
            <a:r>
              <a:rPr lang="en" sz="2400"/>
              <a:t> is associated with (x</a:t>
            </a:r>
            <a:r>
              <a:rPr baseline="-25000" lang="en" sz="2400"/>
              <a:t>0</a:t>
            </a:r>
            <a:r>
              <a:rPr lang="en" sz="2400"/>
              <a:t>, x</a:t>
            </a:r>
            <a:r>
              <a:rPr baseline="-25000" lang="en" sz="2400"/>
              <a:t>1</a:t>
            </a:r>
            <a:r>
              <a:rPr lang="en" sz="2400"/>
              <a:t>), e</a:t>
            </a:r>
            <a:r>
              <a:rPr baseline="-25000" lang="en" sz="2400"/>
              <a:t>2</a:t>
            </a:r>
            <a:r>
              <a:rPr lang="en" sz="2400"/>
              <a:t> with (x</a:t>
            </a:r>
            <a:r>
              <a:rPr baseline="-25000" lang="en" sz="2400"/>
              <a:t>1</a:t>
            </a:r>
            <a:r>
              <a:rPr lang="en" sz="2400"/>
              <a:t>, x</a:t>
            </a:r>
            <a:r>
              <a:rPr baseline="-25000" lang="en" sz="2400"/>
              <a:t>2</a:t>
            </a:r>
            <a:r>
              <a:rPr lang="en" sz="2400"/>
              <a:t>) and so on, with e</a:t>
            </a:r>
            <a:r>
              <a:rPr baseline="-25000" lang="en" sz="2400"/>
              <a:t>n</a:t>
            </a:r>
            <a:r>
              <a:rPr lang="en" sz="2400"/>
              <a:t> associated with (x</a:t>
            </a:r>
            <a:r>
              <a:rPr baseline="-25000" lang="en" sz="2400"/>
              <a:t>n-1</a:t>
            </a:r>
            <a:r>
              <a:rPr lang="en" sz="2400"/>
              <a:t>, x</a:t>
            </a:r>
            <a:r>
              <a:rPr baseline="-25000" lang="en" sz="2400"/>
              <a:t>n</a:t>
            </a:r>
            <a:r>
              <a:rPr lang="en" sz="2400"/>
              <a:t>), where x</a:t>
            </a:r>
            <a:r>
              <a:rPr baseline="-25000" lang="en" sz="2400"/>
              <a:t>0</a:t>
            </a:r>
            <a:r>
              <a:rPr lang="en" sz="2400"/>
              <a:t> = u and x</a:t>
            </a:r>
            <a:r>
              <a:rPr baseline="-25000" lang="en" sz="2400"/>
              <a:t>n</a:t>
            </a:r>
            <a:r>
              <a:rPr lang="en" sz="2400"/>
              <a:t> = v.</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When there are no multiple edges in the graph (</a:t>
            </a:r>
            <a:r>
              <a:rPr b="1" lang="en" sz="2400"/>
              <a:t>non-multigraph</a:t>
            </a:r>
            <a:r>
              <a:rPr lang="en" sz="2400"/>
              <a:t>), the path is denoted by its vertex sequence </a:t>
            </a:r>
            <a:r>
              <a:rPr b="1" lang="en" sz="2400"/>
              <a:t>x</a:t>
            </a:r>
            <a:r>
              <a:rPr b="1" baseline="-25000" lang="en" sz="2400"/>
              <a:t>0</a:t>
            </a:r>
            <a:r>
              <a:rPr b="1" lang="en" sz="2400"/>
              <a:t>, x</a:t>
            </a:r>
            <a:r>
              <a:rPr b="1" baseline="-25000" lang="en" sz="2400"/>
              <a:t>1</a:t>
            </a:r>
            <a:r>
              <a:rPr b="1" lang="en" sz="2400"/>
              <a:t>, …, x</a:t>
            </a:r>
            <a:r>
              <a:rPr b="1" baseline="-25000" lang="en" sz="2400"/>
              <a:t>n</a:t>
            </a:r>
            <a:r>
              <a:rPr lang="en" sz="2400"/>
              <a:t>.</a:t>
            </a:r>
            <a:endParaRPr sz="2400"/>
          </a:p>
          <a:p>
            <a:pPr indent="-381000" lvl="0" marL="457200" rtl="0" algn="l">
              <a:spcBef>
                <a:spcPts val="0"/>
              </a:spcBef>
              <a:spcAft>
                <a:spcPts val="0"/>
              </a:spcAft>
              <a:buSzPts val="2400"/>
              <a:buChar char="❏"/>
            </a:pPr>
            <a:r>
              <a:rPr lang="en" sz="2400"/>
              <a:t>A path of length greater than zero that begins and ends at the same vertex is called a </a:t>
            </a:r>
            <a:r>
              <a:rPr b="1" lang="en" sz="2400"/>
              <a:t>circuit </a:t>
            </a:r>
            <a:r>
              <a:rPr lang="en" sz="2400"/>
              <a:t>(aka </a:t>
            </a:r>
            <a:r>
              <a:rPr b="1" lang="en" sz="2400"/>
              <a:t>cycle</a:t>
            </a:r>
            <a:r>
              <a:rPr lang="en" sz="2400"/>
              <a:t>).</a:t>
            </a:r>
            <a:endParaRPr sz="2400"/>
          </a:p>
          <a:p>
            <a:pPr indent="-381000" lvl="0" marL="457200" rtl="0" algn="l">
              <a:spcBef>
                <a:spcPts val="0"/>
              </a:spcBef>
              <a:spcAft>
                <a:spcPts val="0"/>
              </a:spcAft>
              <a:buSzPts val="2400"/>
              <a:buChar char="❏"/>
            </a:pPr>
            <a:r>
              <a:rPr lang="en" sz="2400"/>
              <a:t>A path or circuit is called </a:t>
            </a:r>
            <a:r>
              <a:rPr b="1" lang="en" sz="2400"/>
              <a:t>simple</a:t>
            </a:r>
            <a:r>
              <a:rPr lang="en" sz="2400"/>
              <a:t> if it does not contain the same edge more than once.</a:t>
            </a:r>
            <a:endParaRPr sz="24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68"/>
          <p:cNvSpPr txBox="1"/>
          <p:nvPr/>
        </p:nvSpPr>
        <p:spPr>
          <a:xfrm>
            <a:off x="273300" y="3194125"/>
            <a:ext cx="8597400" cy="31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&lt;a, b, e, f&gt;		simple path of length 3</a:t>
            </a:r>
            <a:endParaRPr sz="2400"/>
          </a:p>
          <a:p>
            <a:pPr indent="0" lvl="0" marL="0" rtl="0" algn="l">
              <a:spcBef>
                <a:spcPts val="0"/>
              </a:spcBef>
              <a:spcAft>
                <a:spcPts val="0"/>
              </a:spcAft>
              <a:buNone/>
            </a:pPr>
            <a:r>
              <a:rPr lang="en" sz="2400"/>
              <a:t>&lt;</a:t>
            </a:r>
            <a:r>
              <a:rPr lang="en" sz="2400">
                <a:solidFill>
                  <a:schemeClr val="dk1"/>
                </a:solidFill>
              </a:rPr>
              <a:t>a, b, e, f, b, c&gt;	simple path of length 5</a:t>
            </a:r>
            <a:endParaRPr sz="2400"/>
          </a:p>
          <a:p>
            <a:pPr indent="0" lvl="0" marL="0" rtl="0" algn="l">
              <a:spcBef>
                <a:spcPts val="0"/>
              </a:spcBef>
              <a:spcAft>
                <a:spcPts val="0"/>
              </a:spcAft>
              <a:buClr>
                <a:schemeClr val="dk1"/>
              </a:buClr>
              <a:buSzPts val="1100"/>
              <a:buFont typeface="Arial"/>
              <a:buNone/>
            </a:pPr>
            <a:r>
              <a:rPr lang="en" sz="2400">
                <a:solidFill>
                  <a:schemeClr val="dk1"/>
                </a:solidFill>
              </a:rPr>
              <a:t>&lt;a, b, e, b, c&gt;	non-simple path of length 4</a:t>
            </a:r>
            <a:endParaRPr sz="2400">
              <a:solidFill>
                <a:schemeClr val="dk1"/>
              </a:solidFill>
            </a:endParaRPr>
          </a:p>
          <a:p>
            <a:pPr indent="0" lvl="0" marL="0" rtl="0" algn="l">
              <a:spcBef>
                <a:spcPts val="0"/>
              </a:spcBef>
              <a:spcAft>
                <a:spcPts val="0"/>
              </a:spcAft>
              <a:buNone/>
            </a:pPr>
            <a:r>
              <a:rPr lang="en" sz="2400"/>
              <a:t>&lt;a, b, d&gt;			not a valid path because (b,d) is not an edge</a:t>
            </a:r>
            <a:endParaRPr sz="2400"/>
          </a:p>
          <a:p>
            <a:pPr indent="0" lvl="0" marL="0" rtl="0" algn="l">
              <a:spcBef>
                <a:spcPts val="0"/>
              </a:spcBef>
              <a:spcAft>
                <a:spcPts val="0"/>
              </a:spcAft>
              <a:buNone/>
            </a:pPr>
            <a:r>
              <a:rPr lang="en" sz="2400"/>
              <a:t>&lt;a, e, d, a&gt;			simple circuit of length 3</a:t>
            </a:r>
            <a:endParaRPr sz="2400"/>
          </a:p>
          <a:p>
            <a:pPr indent="0" lvl="0" marL="0" rtl="0" algn="l">
              <a:spcBef>
                <a:spcPts val="0"/>
              </a:spcBef>
              <a:spcAft>
                <a:spcPts val="0"/>
              </a:spcAft>
              <a:buClr>
                <a:schemeClr val="dk1"/>
              </a:buClr>
              <a:buSzPts val="1100"/>
              <a:buFont typeface="Arial"/>
              <a:buNone/>
            </a:pPr>
            <a:r>
              <a:rPr lang="en" sz="2400">
                <a:solidFill>
                  <a:schemeClr val="dk1"/>
                </a:solidFill>
              </a:rPr>
              <a:t>&lt;a, e, d, e, d, a&gt;		non-simple circuit of length 5</a:t>
            </a:r>
            <a:endParaRPr sz="2400">
              <a:solidFill>
                <a:schemeClr val="dk1"/>
              </a:solidFill>
            </a:endParaRPr>
          </a:p>
          <a:p>
            <a:pPr indent="0" lvl="0" marL="0" rtl="0" algn="l">
              <a:spcBef>
                <a:spcPts val="0"/>
              </a:spcBef>
              <a:spcAft>
                <a:spcPts val="0"/>
              </a:spcAft>
              <a:buNone/>
            </a:pPr>
            <a:r>
              <a:rPr lang="en" sz="2400">
                <a:solidFill>
                  <a:schemeClr val="dk1"/>
                </a:solidFill>
              </a:rPr>
              <a:t>&lt;a, e, b, f, e, d, a&gt;	??</a:t>
            </a:r>
            <a:endParaRPr sz="2400">
              <a:solidFill>
                <a:schemeClr val="dk1"/>
              </a:solidFill>
            </a:endParaRPr>
          </a:p>
          <a:p>
            <a:pPr indent="0" lvl="0" marL="0" rtl="0" algn="l">
              <a:spcBef>
                <a:spcPts val="0"/>
              </a:spcBef>
              <a:spcAft>
                <a:spcPts val="0"/>
              </a:spcAft>
              <a:buNone/>
            </a:pPr>
            <a:r>
              <a:rPr lang="en" sz="2400">
                <a:solidFill>
                  <a:schemeClr val="dk1"/>
                </a:solidFill>
              </a:rPr>
              <a:t>&lt;a, b, c, b&gt;			??</a:t>
            </a:r>
            <a:endParaRPr sz="2400">
              <a:solidFill>
                <a:schemeClr val="dk1"/>
              </a:solidFill>
            </a:endParaRPr>
          </a:p>
        </p:txBody>
      </p:sp>
      <p:pic>
        <p:nvPicPr>
          <p:cNvPr descr="09_4_01.jpg" id="380" name="Google Shape;380;p68"/>
          <p:cNvPicPr preferRelativeResize="0"/>
          <p:nvPr/>
        </p:nvPicPr>
        <p:blipFill>
          <a:blip r:embed="rId3">
            <a:alphaModFix/>
          </a:blip>
          <a:stretch>
            <a:fillRect/>
          </a:stretch>
        </p:blipFill>
        <p:spPr>
          <a:xfrm>
            <a:off x="1345613" y="0"/>
            <a:ext cx="6452774" cy="31941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69"/>
          <p:cNvSpPr txBox="1"/>
          <p:nvPr/>
        </p:nvSpPr>
        <p:spPr>
          <a:xfrm>
            <a:off x="270900" y="270900"/>
            <a:ext cx="8597400" cy="52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An undirected graph is called </a:t>
            </a:r>
            <a:r>
              <a:rPr b="1" lang="en" sz="2400"/>
              <a:t>connected</a:t>
            </a:r>
            <a:r>
              <a:rPr lang="en" sz="2400"/>
              <a:t> if there is a path between every pair of distinct vertices of the graph.</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 sz="2400">
                <a:solidFill>
                  <a:schemeClr val="dk1"/>
                </a:solidFill>
              </a:rPr>
              <a:t>Theorem:</a:t>
            </a:r>
            <a:r>
              <a:rPr lang="en" sz="2400">
                <a:solidFill>
                  <a:schemeClr val="dk1"/>
                </a:solidFill>
              </a:rPr>
              <a:t> There is a simple path between every pair of distinct vertices of a connected undirected graph.</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 sz="2400">
                <a:solidFill>
                  <a:schemeClr val="dk1"/>
                </a:solidFill>
              </a:rPr>
              <a:t>Graph G</a:t>
            </a:r>
            <a:r>
              <a:rPr baseline="-25000" lang="en" sz="2400">
                <a:solidFill>
                  <a:schemeClr val="dk1"/>
                </a:solidFill>
              </a:rPr>
              <a:t>1</a:t>
            </a:r>
            <a:r>
              <a:rPr lang="en" sz="2400">
                <a:solidFill>
                  <a:schemeClr val="dk1"/>
                </a:solidFill>
              </a:rPr>
              <a:t> is connected</a:t>
            </a:r>
            <a:endParaRPr sz="2400">
              <a:solidFill>
                <a:schemeClr val="dk1"/>
              </a:solidFill>
            </a:endParaRPr>
          </a:p>
          <a:p>
            <a:pPr indent="0" lvl="0" marL="0" rtl="0" algn="l">
              <a:spcBef>
                <a:spcPts val="0"/>
              </a:spcBef>
              <a:spcAft>
                <a:spcPts val="0"/>
              </a:spcAft>
              <a:buNone/>
            </a:pPr>
            <a:r>
              <a:rPr lang="en" sz="2400">
                <a:solidFill>
                  <a:schemeClr val="dk1"/>
                </a:solidFill>
              </a:rPr>
              <a:t>and G</a:t>
            </a:r>
            <a:r>
              <a:rPr baseline="-25000" lang="en" sz="2400">
                <a:solidFill>
                  <a:schemeClr val="dk1"/>
                </a:solidFill>
              </a:rPr>
              <a:t>2</a:t>
            </a:r>
            <a:r>
              <a:rPr lang="en" sz="2400">
                <a:solidFill>
                  <a:schemeClr val="dk1"/>
                </a:solidFill>
              </a:rPr>
              <a:t> is not.</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 sz="2400">
                <a:solidFill>
                  <a:schemeClr val="dk1"/>
                </a:solidFill>
              </a:rPr>
              <a:t>Every connected </a:t>
            </a:r>
            <a:endParaRPr sz="2400">
              <a:solidFill>
                <a:schemeClr val="dk1"/>
              </a:solidFill>
            </a:endParaRPr>
          </a:p>
          <a:p>
            <a:pPr indent="0" lvl="0" marL="0" rtl="0" algn="l">
              <a:spcBef>
                <a:spcPts val="0"/>
              </a:spcBef>
              <a:spcAft>
                <a:spcPts val="0"/>
              </a:spcAft>
              <a:buNone/>
            </a:pPr>
            <a:r>
              <a:rPr lang="en" sz="2400">
                <a:solidFill>
                  <a:schemeClr val="dk1"/>
                </a:solidFill>
              </a:rPr>
              <a:t>graph with n </a:t>
            </a:r>
            <a:endParaRPr sz="2400">
              <a:solidFill>
                <a:schemeClr val="dk1"/>
              </a:solidFill>
            </a:endParaRPr>
          </a:p>
          <a:p>
            <a:pPr indent="0" lvl="0" marL="0" rtl="0" algn="l">
              <a:spcBef>
                <a:spcPts val="0"/>
              </a:spcBef>
              <a:spcAft>
                <a:spcPts val="0"/>
              </a:spcAft>
              <a:buNone/>
            </a:pPr>
            <a:r>
              <a:rPr lang="en" sz="2400">
                <a:solidFill>
                  <a:schemeClr val="dk1"/>
                </a:solidFill>
              </a:rPr>
              <a:t>vertices has at least </a:t>
            </a:r>
            <a:endParaRPr sz="2400">
              <a:solidFill>
                <a:schemeClr val="dk1"/>
              </a:solidFill>
            </a:endParaRPr>
          </a:p>
          <a:p>
            <a:pPr indent="0" lvl="0" marL="0" rtl="0" algn="l">
              <a:spcBef>
                <a:spcPts val="0"/>
              </a:spcBef>
              <a:spcAft>
                <a:spcPts val="0"/>
              </a:spcAft>
              <a:buNone/>
            </a:pPr>
            <a:r>
              <a:rPr lang="en" sz="2400">
                <a:solidFill>
                  <a:schemeClr val="dk1"/>
                </a:solidFill>
              </a:rPr>
              <a:t>n-1 edges.</a:t>
            </a:r>
            <a:endParaRPr sz="2400">
              <a:solidFill>
                <a:schemeClr val="dk1"/>
              </a:solidFill>
            </a:endParaRPr>
          </a:p>
        </p:txBody>
      </p:sp>
      <p:pic>
        <p:nvPicPr>
          <p:cNvPr descr="09_4_02.jpg" id="386" name="Google Shape;386;p69"/>
          <p:cNvPicPr preferRelativeResize="0"/>
          <p:nvPr/>
        </p:nvPicPr>
        <p:blipFill>
          <a:blip r:embed="rId3">
            <a:alphaModFix/>
          </a:blip>
          <a:stretch>
            <a:fillRect/>
          </a:stretch>
        </p:blipFill>
        <p:spPr>
          <a:xfrm>
            <a:off x="3510599" y="2304875"/>
            <a:ext cx="5357700" cy="401823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70"/>
          <p:cNvSpPr txBox="1"/>
          <p:nvPr/>
        </p:nvSpPr>
        <p:spPr>
          <a:xfrm>
            <a:off x="270900" y="270900"/>
            <a:ext cx="8597400" cy="20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 </a:t>
            </a:r>
            <a:r>
              <a:rPr b="1" lang="en" sz="2400"/>
              <a:t>connected component</a:t>
            </a:r>
            <a:r>
              <a:rPr lang="en" sz="2400"/>
              <a:t> (or just </a:t>
            </a:r>
            <a:r>
              <a:rPr b="1" lang="en" sz="2400"/>
              <a:t>component</a:t>
            </a:r>
            <a:r>
              <a:rPr lang="en" sz="2400"/>
              <a:t>) of a graph G is a connected subgraph of G that is not a proper subgraph of another connected subgraph of G.</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The following graph has two components.</a:t>
            </a:r>
            <a:endParaRPr sz="2400"/>
          </a:p>
        </p:txBody>
      </p:sp>
      <p:pic>
        <p:nvPicPr>
          <p:cNvPr descr="09_4_02 component.jpg" id="392" name="Google Shape;392;p70"/>
          <p:cNvPicPr preferRelativeResize="0"/>
          <p:nvPr/>
        </p:nvPicPr>
        <p:blipFill>
          <a:blip r:embed="rId3">
            <a:alphaModFix/>
          </a:blip>
          <a:stretch>
            <a:fillRect/>
          </a:stretch>
        </p:blipFill>
        <p:spPr>
          <a:xfrm>
            <a:off x="2964625" y="2779338"/>
            <a:ext cx="3209925" cy="33051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71"/>
          <p:cNvSpPr txBox="1"/>
          <p:nvPr/>
        </p:nvSpPr>
        <p:spPr>
          <a:xfrm>
            <a:off x="270900" y="211425"/>
            <a:ext cx="8597400" cy="22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Cut vertices</a:t>
            </a:r>
            <a:r>
              <a:rPr lang="en" sz="2400"/>
              <a:t> (aka </a:t>
            </a:r>
            <a:r>
              <a:rPr b="1" lang="en" sz="2400"/>
              <a:t>articulation points</a:t>
            </a:r>
            <a:r>
              <a:rPr lang="en" sz="2400"/>
              <a:t>):</a:t>
            </a:r>
            <a:endParaRPr sz="2400"/>
          </a:p>
          <a:p>
            <a:pPr indent="0" lvl="0" marL="0" rtl="0" algn="l">
              <a:spcBef>
                <a:spcPts val="0"/>
              </a:spcBef>
              <a:spcAft>
                <a:spcPts val="0"/>
              </a:spcAft>
              <a:buNone/>
            </a:pPr>
            <a:r>
              <a:rPr lang="en" sz="2400"/>
              <a:t>Vertices that when removed along with incidence edges, produces a subgraph with more connected components than the original graph.</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b, c, and e are the only cut vertices in the following graph.</a:t>
            </a:r>
            <a:endParaRPr sz="2400"/>
          </a:p>
        </p:txBody>
      </p:sp>
      <p:pic>
        <p:nvPicPr>
          <p:cNvPr descr="09_4_04.jpg" id="398" name="Google Shape;398;p71"/>
          <p:cNvPicPr preferRelativeResize="0"/>
          <p:nvPr/>
        </p:nvPicPr>
        <p:blipFill>
          <a:blip r:embed="rId3">
            <a:alphaModFix/>
          </a:blip>
          <a:stretch>
            <a:fillRect/>
          </a:stretch>
        </p:blipFill>
        <p:spPr>
          <a:xfrm>
            <a:off x="799125" y="2639275"/>
            <a:ext cx="7314076" cy="36387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72"/>
          <p:cNvSpPr txBox="1"/>
          <p:nvPr/>
        </p:nvSpPr>
        <p:spPr>
          <a:xfrm>
            <a:off x="270900" y="270900"/>
            <a:ext cx="8597400" cy="22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Cut edges</a:t>
            </a:r>
            <a:r>
              <a:rPr lang="en" sz="2400"/>
              <a:t> (aka </a:t>
            </a:r>
            <a:r>
              <a:rPr b="1" lang="en" sz="2400"/>
              <a:t>bridges</a:t>
            </a:r>
            <a:r>
              <a:rPr lang="en" sz="2400"/>
              <a:t>):</a:t>
            </a:r>
            <a:endParaRPr sz="2400"/>
          </a:p>
          <a:p>
            <a:pPr indent="0" lvl="0" marL="0" rtl="0" algn="l">
              <a:spcBef>
                <a:spcPts val="0"/>
              </a:spcBef>
              <a:spcAft>
                <a:spcPts val="0"/>
              </a:spcAft>
              <a:buNone/>
            </a:pPr>
            <a:r>
              <a:rPr lang="en" sz="2400"/>
              <a:t>Edges that when removed, produces a subgraph with more connected components than the original graph.</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(c,e) and (a,b) the only cut edges in the following graph.</a:t>
            </a:r>
            <a:endParaRPr sz="2400"/>
          </a:p>
        </p:txBody>
      </p:sp>
      <p:pic>
        <p:nvPicPr>
          <p:cNvPr descr="09_4_04.jpg" id="404" name="Google Shape;404;p72"/>
          <p:cNvPicPr preferRelativeResize="0"/>
          <p:nvPr/>
        </p:nvPicPr>
        <p:blipFill>
          <a:blip r:embed="rId3">
            <a:alphaModFix/>
          </a:blip>
          <a:stretch>
            <a:fillRect/>
          </a:stretch>
        </p:blipFill>
        <p:spPr>
          <a:xfrm>
            <a:off x="759600" y="2931675"/>
            <a:ext cx="6759100" cy="33626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73"/>
          <p:cNvSpPr txBox="1"/>
          <p:nvPr/>
        </p:nvSpPr>
        <p:spPr>
          <a:xfrm>
            <a:off x="270900" y="270900"/>
            <a:ext cx="8597400" cy="27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Cut set</a:t>
            </a:r>
            <a:r>
              <a:rPr lang="en" sz="2400"/>
              <a:t>:</a:t>
            </a:r>
            <a:endParaRPr sz="2400"/>
          </a:p>
          <a:p>
            <a:pPr indent="0" lvl="0" marL="0" rtl="0" algn="l">
              <a:spcBef>
                <a:spcPts val="0"/>
              </a:spcBef>
              <a:spcAft>
                <a:spcPts val="0"/>
              </a:spcAft>
              <a:buNone/>
            </a:pPr>
            <a:r>
              <a:rPr lang="en" sz="2400"/>
              <a:t>A set of edges that when removed, produces a subgraph with more connected components than the original graph, provided removal of no proper subset of these edges disconnects G.</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 sz="2400"/>
              <a:t>{</a:t>
            </a:r>
            <a:r>
              <a:rPr lang="en" sz="2400"/>
              <a:t>(c,e)</a:t>
            </a:r>
            <a:r>
              <a:rPr b="1" lang="en" sz="2400"/>
              <a:t>}</a:t>
            </a:r>
            <a:r>
              <a:rPr lang="en" sz="2400"/>
              <a:t>, </a:t>
            </a:r>
            <a:r>
              <a:rPr b="1" lang="en" sz="2400">
                <a:solidFill>
                  <a:schemeClr val="dk1"/>
                </a:solidFill>
              </a:rPr>
              <a:t>{</a:t>
            </a:r>
            <a:r>
              <a:rPr lang="en" sz="2400">
                <a:solidFill>
                  <a:schemeClr val="dk1"/>
                </a:solidFill>
              </a:rPr>
              <a:t>(a,b)</a:t>
            </a:r>
            <a:r>
              <a:rPr b="1" lang="en" sz="2400">
                <a:solidFill>
                  <a:schemeClr val="dk1"/>
                </a:solidFill>
              </a:rPr>
              <a:t>}</a:t>
            </a:r>
            <a:r>
              <a:rPr lang="en" sz="2400">
                <a:solidFill>
                  <a:schemeClr val="dk1"/>
                </a:solidFill>
              </a:rPr>
              <a:t>, and </a:t>
            </a:r>
            <a:r>
              <a:rPr b="1" lang="en" sz="2400"/>
              <a:t>{</a:t>
            </a:r>
            <a:r>
              <a:rPr lang="en" sz="2400"/>
              <a:t>(b,d), (b,c)</a:t>
            </a:r>
            <a:r>
              <a:rPr b="1" lang="en" sz="2400"/>
              <a:t>}</a:t>
            </a:r>
            <a:r>
              <a:rPr lang="en" sz="2400"/>
              <a:t> are some of the cut sets in the following graph.</a:t>
            </a:r>
            <a:endParaRPr sz="2400"/>
          </a:p>
        </p:txBody>
      </p:sp>
      <p:pic>
        <p:nvPicPr>
          <p:cNvPr descr="09_4_04.jpg" id="410" name="Google Shape;410;p73"/>
          <p:cNvPicPr preferRelativeResize="0"/>
          <p:nvPr/>
        </p:nvPicPr>
        <p:blipFill>
          <a:blip r:embed="rId3">
            <a:alphaModFix/>
          </a:blip>
          <a:stretch>
            <a:fillRect/>
          </a:stretch>
        </p:blipFill>
        <p:spPr>
          <a:xfrm>
            <a:off x="1427100" y="3105500"/>
            <a:ext cx="6409726" cy="31888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74"/>
          <p:cNvSpPr txBox="1"/>
          <p:nvPr/>
        </p:nvSpPr>
        <p:spPr>
          <a:xfrm>
            <a:off x="270900" y="270900"/>
            <a:ext cx="8597400" cy="29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 directed graph is </a:t>
            </a:r>
            <a:r>
              <a:rPr b="1" lang="en" sz="2400"/>
              <a:t>strongly connected</a:t>
            </a:r>
            <a:r>
              <a:rPr lang="en" sz="2400"/>
              <a:t> if there is a path from </a:t>
            </a:r>
            <a:r>
              <a:rPr b="1" lang="en" sz="2400"/>
              <a:t>a to b</a:t>
            </a:r>
            <a:r>
              <a:rPr lang="en" sz="2400"/>
              <a:t> and from </a:t>
            </a:r>
            <a:r>
              <a:rPr b="1" lang="en" sz="2400"/>
              <a:t>b to a</a:t>
            </a:r>
            <a:r>
              <a:rPr lang="en" sz="2400"/>
              <a:t> whenever a and b are vertices in the graph. Graph G shown below is a strongly connected graph.</a:t>
            </a:r>
            <a:endParaRPr sz="2400"/>
          </a:p>
          <a:p>
            <a:pPr indent="0" lvl="0" marL="0" rtl="0" algn="l">
              <a:spcBef>
                <a:spcPts val="1000"/>
              </a:spcBef>
              <a:spcAft>
                <a:spcPts val="0"/>
              </a:spcAft>
              <a:buNone/>
            </a:pPr>
            <a:r>
              <a:rPr lang="en" sz="2400">
                <a:solidFill>
                  <a:schemeClr val="dk1"/>
                </a:solidFill>
              </a:rPr>
              <a:t>A directed graph is </a:t>
            </a:r>
            <a:r>
              <a:rPr b="1" lang="en" sz="2400">
                <a:solidFill>
                  <a:schemeClr val="dk1"/>
                </a:solidFill>
              </a:rPr>
              <a:t>weakly connected</a:t>
            </a:r>
            <a:r>
              <a:rPr lang="en" sz="2400">
                <a:solidFill>
                  <a:schemeClr val="dk1"/>
                </a:solidFill>
              </a:rPr>
              <a:t> if there is a path between every two vertices in the underlying </a:t>
            </a:r>
            <a:r>
              <a:rPr b="1" lang="en" sz="2400">
                <a:solidFill>
                  <a:schemeClr val="dk1"/>
                </a:solidFill>
              </a:rPr>
              <a:t>undirected graph</a:t>
            </a:r>
            <a:r>
              <a:rPr lang="en" sz="2400">
                <a:solidFill>
                  <a:schemeClr val="dk1"/>
                </a:solidFill>
              </a:rPr>
              <a:t>. Graph H shown below is a weakly connected graph, but not a strongly connected graph.</a:t>
            </a:r>
            <a:endParaRPr sz="2400"/>
          </a:p>
        </p:txBody>
      </p:sp>
      <p:pic>
        <p:nvPicPr>
          <p:cNvPr descr="09_4_05.jpg" id="416" name="Google Shape;416;p74"/>
          <p:cNvPicPr preferRelativeResize="0"/>
          <p:nvPr/>
        </p:nvPicPr>
        <p:blipFill>
          <a:blip r:embed="rId3">
            <a:alphaModFix/>
          </a:blip>
          <a:stretch>
            <a:fillRect/>
          </a:stretch>
        </p:blipFill>
        <p:spPr>
          <a:xfrm>
            <a:off x="1526075" y="3202200"/>
            <a:ext cx="5933794" cy="32116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75"/>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dk1"/>
                </a:solidFill>
              </a:rPr>
              <a:t>Strongly connected components:</a:t>
            </a:r>
            <a:endParaRPr b="1" sz="2400">
              <a:solidFill>
                <a:schemeClr val="dk1"/>
              </a:solidFill>
            </a:endParaRPr>
          </a:p>
          <a:p>
            <a:pPr indent="0" lvl="0" marL="0" rtl="0" algn="l">
              <a:spcBef>
                <a:spcPts val="0"/>
              </a:spcBef>
              <a:spcAft>
                <a:spcPts val="0"/>
              </a:spcAft>
              <a:buNone/>
            </a:pPr>
            <a:r>
              <a:rPr lang="en" sz="2400"/>
              <a:t>The subgraphs of a directed graph G that are strongly connected but not contained in larger strongly connected subgraphs, that is, the maximal strongly connected subgraphs, are called the </a:t>
            </a:r>
            <a:r>
              <a:rPr b="1" lang="en" sz="2400"/>
              <a:t>strongly connected components</a:t>
            </a:r>
            <a:r>
              <a:rPr lang="en" sz="2400"/>
              <a:t> of G. In the graphs shown below, graph H has three strongly connected components with the vertices {a}, {e} and {b, c, d}.</a:t>
            </a:r>
            <a:endParaRPr sz="2400"/>
          </a:p>
        </p:txBody>
      </p:sp>
      <p:pic>
        <p:nvPicPr>
          <p:cNvPr descr="09_4_05.jpg" id="422" name="Google Shape;422;p75"/>
          <p:cNvPicPr preferRelativeResize="0"/>
          <p:nvPr/>
        </p:nvPicPr>
        <p:blipFill>
          <a:blip r:embed="rId3">
            <a:alphaModFix/>
          </a:blip>
          <a:stretch>
            <a:fillRect/>
          </a:stretch>
        </p:blipFill>
        <p:spPr>
          <a:xfrm>
            <a:off x="1526071" y="3119247"/>
            <a:ext cx="6087066" cy="329462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76"/>
          <p:cNvSpPr txBox="1"/>
          <p:nvPr/>
        </p:nvSpPr>
        <p:spPr>
          <a:xfrm>
            <a:off x="270900" y="270900"/>
            <a:ext cx="8597400" cy="27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dk1"/>
                </a:solidFill>
              </a:rPr>
              <a:t>Euler Circuit/Path in a </a:t>
            </a:r>
            <a:r>
              <a:rPr b="1" lang="en" sz="2400">
                <a:solidFill>
                  <a:schemeClr val="dk1"/>
                </a:solidFill>
              </a:rPr>
              <a:t>connected multigraph</a:t>
            </a:r>
            <a:r>
              <a:rPr b="1" lang="en" sz="2400">
                <a:solidFill>
                  <a:schemeClr val="dk1"/>
                </a:solidFill>
              </a:rPr>
              <a:t>:</a:t>
            </a:r>
            <a:endParaRPr b="1" sz="2400">
              <a:solidFill>
                <a:schemeClr val="dk1"/>
              </a:solidFill>
            </a:endParaRPr>
          </a:p>
          <a:p>
            <a:pPr indent="0" lvl="0" marL="0" rtl="0" algn="l">
              <a:spcBef>
                <a:spcPts val="0"/>
              </a:spcBef>
              <a:spcAft>
                <a:spcPts val="0"/>
              </a:spcAft>
              <a:buNone/>
            </a:pPr>
            <a:r>
              <a:rPr lang="en" sz="2400">
                <a:solidFill>
                  <a:schemeClr val="dk1"/>
                </a:solidFill>
              </a:rPr>
              <a:t>A simple circuit/path containing every edge of the graph.</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Clr>
                <a:schemeClr val="dk1"/>
              </a:buClr>
              <a:buSzPts val="1100"/>
              <a:buFont typeface="Arial"/>
              <a:buNone/>
            </a:pPr>
            <a:r>
              <a:rPr b="1" lang="en" sz="2400"/>
              <a:t>Seven Bridges of Konigsberg</a:t>
            </a:r>
            <a:r>
              <a:rPr lang="en" sz="2400">
                <a:solidFill>
                  <a:schemeClr val="dk1"/>
                </a:solidFill>
              </a:rPr>
              <a:t>: Starting from a point on land, walk through all the seven bridges exactly once and return to the starting point. It essentially means, is the graph shown below has an Euler circuit?</a:t>
            </a:r>
            <a:endParaRPr sz="2400"/>
          </a:p>
        </p:txBody>
      </p:sp>
      <p:pic>
        <p:nvPicPr>
          <p:cNvPr id="428" name="Google Shape;428;p76"/>
          <p:cNvPicPr preferRelativeResize="0"/>
          <p:nvPr/>
        </p:nvPicPr>
        <p:blipFill>
          <a:blip r:embed="rId3">
            <a:alphaModFix/>
          </a:blip>
          <a:stretch>
            <a:fillRect/>
          </a:stretch>
        </p:blipFill>
        <p:spPr>
          <a:xfrm>
            <a:off x="270900" y="3107950"/>
            <a:ext cx="4656013" cy="2899500"/>
          </a:xfrm>
          <a:prstGeom prst="rect">
            <a:avLst/>
          </a:prstGeom>
          <a:noFill/>
          <a:ln>
            <a:noFill/>
          </a:ln>
        </p:spPr>
      </p:pic>
      <p:pic>
        <p:nvPicPr>
          <p:cNvPr id="429" name="Google Shape;429;p76"/>
          <p:cNvPicPr preferRelativeResize="0"/>
          <p:nvPr/>
        </p:nvPicPr>
        <p:blipFill>
          <a:blip r:embed="rId4">
            <a:alphaModFix/>
          </a:blip>
          <a:stretch>
            <a:fillRect/>
          </a:stretch>
        </p:blipFill>
        <p:spPr>
          <a:xfrm>
            <a:off x="4926914" y="3107950"/>
            <a:ext cx="3119437" cy="2899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History of Graph Theory:</a:t>
            </a:r>
            <a:endParaRPr b="1" sz="2400"/>
          </a:p>
          <a:p>
            <a:pPr indent="0" lvl="0" marL="0" rtl="0" algn="l">
              <a:spcBef>
                <a:spcPts val="0"/>
              </a:spcBef>
              <a:spcAft>
                <a:spcPts val="0"/>
              </a:spcAft>
              <a:buNone/>
            </a:pPr>
            <a:r>
              <a:t/>
            </a:r>
            <a:endParaRPr b="1" sz="2400"/>
          </a:p>
          <a:p>
            <a:pPr indent="-381000" lvl="0" marL="457200" rtl="0" algn="l">
              <a:spcBef>
                <a:spcPts val="0"/>
              </a:spcBef>
              <a:spcAft>
                <a:spcPts val="0"/>
              </a:spcAft>
              <a:buSzPts val="2400"/>
              <a:buChar char="●"/>
            </a:pPr>
            <a:r>
              <a:rPr lang="en" sz="2400"/>
              <a:t>1736: Leonhard Euler wrote a paper to prove that the “7 bridges of </a:t>
            </a:r>
            <a:r>
              <a:rPr b="1" lang="en" sz="2400"/>
              <a:t>Konigsberg</a:t>
            </a:r>
            <a:r>
              <a:rPr lang="en" sz="2400"/>
              <a:t>” does not have a solution.</a:t>
            </a:r>
            <a:endParaRPr sz="2400"/>
          </a:p>
          <a:p>
            <a:pPr indent="-381000" lvl="0" marL="457200" rtl="0" algn="l">
              <a:spcBef>
                <a:spcPts val="0"/>
              </a:spcBef>
              <a:spcAft>
                <a:spcPts val="0"/>
              </a:spcAft>
              <a:buSzPts val="2400"/>
              <a:buChar char="●"/>
            </a:pPr>
            <a:r>
              <a:rPr lang="en" sz="2400"/>
              <a:t>1847: G.R. Kirchhoff developed graph theory for the applications in </a:t>
            </a:r>
            <a:r>
              <a:rPr b="1" lang="en" sz="2400"/>
              <a:t>electrical networks</a:t>
            </a:r>
            <a:r>
              <a:rPr lang="en" sz="2400"/>
              <a:t>.</a:t>
            </a:r>
            <a:endParaRPr sz="2400"/>
          </a:p>
          <a:p>
            <a:pPr indent="-381000" lvl="0" marL="457200" rtl="0" algn="l">
              <a:spcBef>
                <a:spcPts val="0"/>
              </a:spcBef>
              <a:spcAft>
                <a:spcPts val="0"/>
              </a:spcAft>
              <a:buSzPts val="2400"/>
              <a:buChar char="●"/>
            </a:pPr>
            <a:r>
              <a:rPr lang="en" sz="2400"/>
              <a:t>1850: A. De Morgan mentioned the </a:t>
            </a:r>
            <a:r>
              <a:rPr b="1" lang="en" sz="2400"/>
              <a:t>four-color problem</a:t>
            </a:r>
            <a:r>
              <a:rPr lang="en" sz="2400"/>
              <a:t> in a discussion.</a:t>
            </a:r>
            <a:endParaRPr sz="2400"/>
          </a:p>
          <a:p>
            <a:pPr indent="-381000" lvl="0" marL="457200" rtl="0" algn="l">
              <a:spcBef>
                <a:spcPts val="0"/>
              </a:spcBef>
              <a:spcAft>
                <a:spcPts val="0"/>
              </a:spcAft>
              <a:buSzPts val="2400"/>
              <a:buChar char="●"/>
            </a:pPr>
            <a:r>
              <a:rPr lang="en" sz="2400"/>
              <a:t>1857: A. Cayley developed the theory to enumerate the </a:t>
            </a:r>
            <a:r>
              <a:rPr b="1" lang="en" sz="2400"/>
              <a:t>isomers of saturated hydrocarbons</a:t>
            </a:r>
            <a:r>
              <a:rPr lang="en" sz="2400"/>
              <a:t>.</a:t>
            </a:r>
            <a:endParaRPr sz="2400"/>
          </a:p>
          <a:p>
            <a:pPr indent="-381000" lvl="0" marL="457200" rtl="0" algn="l">
              <a:spcBef>
                <a:spcPts val="0"/>
              </a:spcBef>
              <a:spcAft>
                <a:spcPts val="0"/>
              </a:spcAft>
              <a:buSzPts val="2400"/>
              <a:buChar char="●"/>
            </a:pPr>
            <a:r>
              <a:rPr lang="en" sz="2400"/>
              <a:t>1859: W.R. Hamilton invented a puzzle, which essentially asks to find a circuit (now known as Hamiltonian circuit) in a graph.</a:t>
            </a:r>
            <a:endParaRPr sz="2400"/>
          </a:p>
          <a:p>
            <a:pPr indent="-381000" lvl="0" marL="457200" rtl="0" algn="l">
              <a:spcBef>
                <a:spcPts val="0"/>
              </a:spcBef>
              <a:spcAft>
                <a:spcPts val="0"/>
              </a:spcAft>
              <a:buSzPts val="2400"/>
              <a:buChar char="●"/>
            </a:pPr>
            <a:r>
              <a:rPr lang="en" sz="2400"/>
              <a:t>1936: D. Konig wrote the first book on Graph Theory.</a:t>
            </a:r>
            <a:endParaRPr sz="24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77"/>
          <p:cNvSpPr txBox="1"/>
          <p:nvPr/>
        </p:nvSpPr>
        <p:spPr>
          <a:xfrm>
            <a:off x="270900" y="270900"/>
            <a:ext cx="8597400" cy="8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Euler Circuit/Path in a </a:t>
            </a:r>
            <a:r>
              <a:rPr b="1" lang="en" sz="2400">
                <a:solidFill>
                  <a:schemeClr val="dk1"/>
                </a:solidFill>
              </a:rPr>
              <a:t>connected multigraph</a:t>
            </a:r>
            <a:r>
              <a:rPr b="1" lang="en" sz="2400"/>
              <a:t>:</a:t>
            </a:r>
            <a:endParaRPr b="1" sz="2400"/>
          </a:p>
          <a:p>
            <a:pPr indent="0" lvl="0" marL="0" rtl="0" algn="l">
              <a:spcBef>
                <a:spcPts val="0"/>
              </a:spcBef>
              <a:spcAft>
                <a:spcPts val="0"/>
              </a:spcAft>
              <a:buNone/>
            </a:pPr>
            <a:r>
              <a:rPr lang="en" sz="2400"/>
              <a:t>A simple circuit/path containing every edge of the graph.</a:t>
            </a:r>
            <a:endParaRPr sz="2400"/>
          </a:p>
        </p:txBody>
      </p:sp>
      <p:pic>
        <p:nvPicPr>
          <p:cNvPr id="435" name="Google Shape;435;p77"/>
          <p:cNvPicPr preferRelativeResize="0"/>
          <p:nvPr/>
        </p:nvPicPr>
        <p:blipFill>
          <a:blip r:embed="rId3">
            <a:alphaModFix/>
          </a:blip>
          <a:stretch>
            <a:fillRect/>
          </a:stretch>
        </p:blipFill>
        <p:spPr>
          <a:xfrm>
            <a:off x="437475" y="1137425"/>
            <a:ext cx="7073001" cy="521014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78"/>
          <p:cNvSpPr txBox="1"/>
          <p:nvPr/>
        </p:nvSpPr>
        <p:spPr>
          <a:xfrm>
            <a:off x="270900" y="270900"/>
            <a:ext cx="8597400" cy="27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Euler Circuit/Path in a </a:t>
            </a:r>
            <a:r>
              <a:rPr b="1" lang="en" sz="2400">
                <a:solidFill>
                  <a:schemeClr val="dk1"/>
                </a:solidFill>
              </a:rPr>
              <a:t>connected multigraph</a:t>
            </a:r>
            <a:r>
              <a:rPr b="1" lang="en" sz="2400"/>
              <a:t>:</a:t>
            </a:r>
            <a:endParaRPr b="1" sz="2400"/>
          </a:p>
          <a:p>
            <a:pPr indent="0" lvl="0" marL="0" rtl="0" algn="l">
              <a:spcBef>
                <a:spcPts val="0"/>
              </a:spcBef>
              <a:spcAft>
                <a:spcPts val="0"/>
              </a:spcAft>
              <a:buNone/>
            </a:pPr>
            <a:r>
              <a:rPr lang="en" sz="2400"/>
              <a:t>A simple circuit/path containing every edge of the graph.</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G</a:t>
            </a:r>
            <a:r>
              <a:rPr baseline="-25000" lang="en" sz="2400"/>
              <a:t>1</a:t>
            </a:r>
            <a:r>
              <a:rPr lang="en" sz="2400"/>
              <a:t> has an Euler circuit.</a:t>
            </a:r>
            <a:endParaRPr sz="2400"/>
          </a:p>
          <a:p>
            <a:pPr indent="0" lvl="0" marL="0" rtl="0" algn="l">
              <a:spcBef>
                <a:spcPts val="0"/>
              </a:spcBef>
              <a:spcAft>
                <a:spcPts val="0"/>
              </a:spcAft>
              <a:buClr>
                <a:schemeClr val="dk1"/>
              </a:buClr>
              <a:buSzPts val="1100"/>
              <a:buFont typeface="Arial"/>
              <a:buNone/>
            </a:pPr>
            <a:r>
              <a:rPr lang="en" sz="2400">
                <a:solidFill>
                  <a:schemeClr val="dk1"/>
                </a:solidFill>
              </a:rPr>
              <a:t>G</a:t>
            </a:r>
            <a:r>
              <a:rPr baseline="-25000" lang="en" sz="2400">
                <a:solidFill>
                  <a:schemeClr val="dk1"/>
                </a:solidFill>
              </a:rPr>
              <a:t>2</a:t>
            </a:r>
            <a:r>
              <a:rPr lang="en" sz="2400">
                <a:solidFill>
                  <a:schemeClr val="dk1"/>
                </a:solidFill>
              </a:rPr>
              <a:t> does not have any Euler circuits or Euler paths.</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G</a:t>
            </a:r>
            <a:r>
              <a:rPr baseline="-25000" lang="en" sz="2400">
                <a:solidFill>
                  <a:schemeClr val="dk1"/>
                </a:solidFill>
              </a:rPr>
              <a:t>3</a:t>
            </a:r>
            <a:r>
              <a:rPr lang="en" sz="2400">
                <a:solidFill>
                  <a:schemeClr val="dk1"/>
                </a:solidFill>
              </a:rPr>
              <a:t> has an Euler path, but not an Euler circuit.</a:t>
            </a:r>
            <a:endParaRPr sz="2400">
              <a:solidFill>
                <a:schemeClr val="dk1"/>
              </a:solidFill>
            </a:endParaRPr>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pic>
        <p:nvPicPr>
          <p:cNvPr id="441" name="Google Shape;441;p78"/>
          <p:cNvPicPr preferRelativeResize="0"/>
          <p:nvPr/>
        </p:nvPicPr>
        <p:blipFill>
          <a:blip r:embed="rId3">
            <a:alphaModFix/>
          </a:blip>
          <a:stretch>
            <a:fillRect/>
          </a:stretch>
        </p:blipFill>
        <p:spPr>
          <a:xfrm>
            <a:off x="270900" y="2973001"/>
            <a:ext cx="8423024" cy="329550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79"/>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Draw a picture in continuous motion without lifting a pen/pencil so that no part of the picture is retraced.</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It essentially means, draw the graph which has an Euler circuit or an Euler path.</a:t>
            </a:r>
            <a:endParaRPr sz="2400"/>
          </a:p>
        </p:txBody>
      </p:sp>
      <p:pic>
        <p:nvPicPr>
          <p:cNvPr id="447" name="Google Shape;447;p79"/>
          <p:cNvPicPr preferRelativeResize="0"/>
          <p:nvPr/>
        </p:nvPicPr>
        <p:blipFill>
          <a:blip r:embed="rId3">
            <a:alphaModFix/>
          </a:blip>
          <a:stretch>
            <a:fillRect/>
          </a:stretch>
        </p:blipFill>
        <p:spPr>
          <a:xfrm>
            <a:off x="2136800" y="1244750"/>
            <a:ext cx="3320524" cy="377662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pic>
        <p:nvPicPr>
          <p:cNvPr id="452" name="Google Shape;452;p80"/>
          <p:cNvPicPr preferRelativeResize="0"/>
          <p:nvPr/>
        </p:nvPicPr>
        <p:blipFill>
          <a:blip r:embed="rId3">
            <a:alphaModFix/>
          </a:blip>
          <a:stretch>
            <a:fillRect/>
          </a:stretch>
        </p:blipFill>
        <p:spPr>
          <a:xfrm>
            <a:off x="1356625" y="1338075"/>
            <a:ext cx="6640450" cy="3767175"/>
          </a:xfrm>
          <a:prstGeom prst="rect">
            <a:avLst/>
          </a:prstGeom>
          <a:noFill/>
          <a:ln>
            <a:noFill/>
          </a:ln>
        </p:spPr>
      </p:pic>
      <p:sp>
        <p:nvSpPr>
          <p:cNvPr id="453" name="Google Shape;453;p80"/>
          <p:cNvSpPr txBox="1"/>
          <p:nvPr/>
        </p:nvSpPr>
        <p:spPr>
          <a:xfrm>
            <a:off x="270900" y="270900"/>
            <a:ext cx="8597400" cy="17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Draw a picture in continuous motion without lifting a pen/pencil so that no part of the picture is retraced.</a:t>
            </a:r>
            <a:endParaRPr sz="2400"/>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It essentially means, draw the graph which has an Euler circuit or an Euler path.</a:t>
            </a:r>
            <a:endParaRPr sz="24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81"/>
          <p:cNvSpPr txBox="1"/>
          <p:nvPr/>
        </p:nvSpPr>
        <p:spPr>
          <a:xfrm>
            <a:off x="67600" y="270900"/>
            <a:ext cx="90765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Theorem:</a:t>
            </a:r>
            <a:r>
              <a:rPr lang="en" sz="2400"/>
              <a:t> </a:t>
            </a:r>
            <a:endParaRPr sz="2400"/>
          </a:p>
          <a:p>
            <a:pPr indent="0" lvl="0" marL="0" rtl="0" algn="l">
              <a:spcBef>
                <a:spcPts val="0"/>
              </a:spcBef>
              <a:spcAft>
                <a:spcPts val="0"/>
              </a:spcAft>
              <a:buNone/>
            </a:pPr>
            <a:r>
              <a:rPr lang="en" sz="2400"/>
              <a:t>A connected multigraph with at least two vertices has an </a:t>
            </a:r>
            <a:r>
              <a:rPr b="1" lang="en" sz="2400"/>
              <a:t>Euler circuit</a:t>
            </a:r>
            <a:r>
              <a:rPr lang="en" sz="2400"/>
              <a:t> if and only if each of its vertices has </a:t>
            </a:r>
            <a:r>
              <a:rPr b="1" lang="en" sz="2400"/>
              <a:t>even degree</a:t>
            </a:r>
            <a:r>
              <a:rPr lang="en"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To prove: </a:t>
            </a:r>
            <a:endParaRPr sz="2400"/>
          </a:p>
          <a:p>
            <a:pPr indent="0" lvl="0" marL="0" rtl="0" algn="l">
              <a:spcBef>
                <a:spcPts val="0"/>
              </a:spcBef>
              <a:spcAft>
                <a:spcPts val="0"/>
              </a:spcAft>
              <a:buNone/>
            </a:pPr>
            <a:r>
              <a:rPr lang="en" sz="2400"/>
              <a:t>“It has an Euler circuit → each of its vertices has even degree”</a:t>
            </a:r>
            <a:endParaRPr sz="2400"/>
          </a:p>
          <a:p>
            <a:pPr indent="0" lvl="0" marL="0" rtl="0" algn="l">
              <a:spcBef>
                <a:spcPts val="0"/>
              </a:spcBef>
              <a:spcAft>
                <a:spcPts val="0"/>
              </a:spcAft>
              <a:buNone/>
            </a:pPr>
            <a:r>
              <a:rPr lang="en" sz="2400"/>
              <a:t>OR</a:t>
            </a:r>
            <a:endParaRPr sz="2400"/>
          </a:p>
          <a:p>
            <a:pPr indent="0" lvl="0" marL="0" rtl="0" algn="l">
              <a:spcBef>
                <a:spcPts val="0"/>
              </a:spcBef>
              <a:spcAft>
                <a:spcPts val="0"/>
              </a:spcAft>
              <a:buNone/>
            </a:pPr>
            <a:r>
              <a:rPr lang="en" sz="2400">
                <a:solidFill>
                  <a:schemeClr val="dk1"/>
                </a:solidFill>
              </a:rPr>
              <a:t>“There is vertex of odd degree → It does not have an Euler ckt”</a:t>
            </a:r>
            <a:endParaRPr sz="2400">
              <a:solidFill>
                <a:schemeClr val="dk1"/>
              </a:solidFill>
            </a:endParaRPr>
          </a:p>
          <a:p>
            <a:pPr indent="0" lvl="0" marL="0" rtl="0" algn="l">
              <a:spcBef>
                <a:spcPts val="0"/>
              </a:spcBef>
              <a:spcAft>
                <a:spcPts val="0"/>
              </a:spcAft>
              <a:buClr>
                <a:schemeClr val="dk1"/>
              </a:buClr>
              <a:buSzPts val="1100"/>
              <a:buFont typeface="Arial"/>
              <a:buNone/>
            </a:pPr>
            <a:r>
              <a:t/>
            </a:r>
            <a:endParaRPr sz="2400">
              <a:solidFill>
                <a:schemeClr val="dk1"/>
              </a:solidFill>
            </a:endParaRPr>
          </a:p>
          <a:p>
            <a:pPr indent="0" lvl="0" marL="0" rtl="0" algn="l">
              <a:spcBef>
                <a:spcPts val="0"/>
              </a:spcBef>
              <a:spcAft>
                <a:spcPts val="0"/>
              </a:spcAft>
              <a:buNone/>
            </a:pPr>
            <a:r>
              <a:rPr lang="en" sz="2400">
                <a:solidFill>
                  <a:schemeClr val="dk1"/>
                </a:solidFill>
              </a:rPr>
              <a:t>AND (its converse statement)</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 sz="2400">
                <a:solidFill>
                  <a:schemeClr val="dk1"/>
                </a:solidFill>
              </a:rPr>
              <a:t>“Each of its vertices has even degree → It has an Euler circuit”.</a:t>
            </a:r>
            <a:endParaRPr sz="2400">
              <a:solidFill>
                <a:schemeClr val="dk1"/>
              </a:solidFill>
            </a:endParaRPr>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82"/>
          <p:cNvSpPr txBox="1"/>
          <p:nvPr/>
        </p:nvSpPr>
        <p:spPr>
          <a:xfrm>
            <a:off x="270900" y="270900"/>
            <a:ext cx="8597400" cy="27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Euler Circuit in a connected multigraph:</a:t>
            </a:r>
            <a:endParaRPr b="1" sz="2400"/>
          </a:p>
          <a:p>
            <a:pPr indent="0" lvl="0" marL="0" rtl="0" algn="l">
              <a:spcBef>
                <a:spcPts val="0"/>
              </a:spcBef>
              <a:spcAft>
                <a:spcPts val="0"/>
              </a:spcAft>
              <a:buNone/>
            </a:pPr>
            <a:r>
              <a:rPr b="1" lang="en" sz="2400"/>
              <a:t>Necessary and Sufficient Conditions:</a:t>
            </a:r>
            <a:endParaRPr b="1" sz="2400"/>
          </a:p>
          <a:p>
            <a:pPr indent="-381000" lvl="0" marL="457200" rtl="0" algn="l">
              <a:spcBef>
                <a:spcPts val="1000"/>
              </a:spcBef>
              <a:spcAft>
                <a:spcPts val="0"/>
              </a:spcAft>
              <a:buSzPts val="2400"/>
              <a:buChar char="●"/>
            </a:pPr>
            <a:r>
              <a:rPr lang="en" sz="2400"/>
              <a:t>Has an Euler circuit → necessary condition</a:t>
            </a:r>
            <a:endParaRPr sz="2400"/>
          </a:p>
          <a:p>
            <a:pPr indent="-381000" lvl="0" marL="457200" rtl="0" algn="l">
              <a:spcBef>
                <a:spcPts val="1000"/>
              </a:spcBef>
              <a:spcAft>
                <a:spcPts val="0"/>
              </a:spcAft>
              <a:buSzPts val="2400"/>
              <a:buChar char="●"/>
            </a:pPr>
            <a:r>
              <a:rPr lang="en" sz="2400"/>
              <a:t>Sufficient condition → has an Euler circuit</a:t>
            </a:r>
            <a:endParaRPr sz="2400"/>
          </a:p>
        </p:txBody>
      </p:sp>
      <p:pic>
        <p:nvPicPr>
          <p:cNvPr id="464" name="Google Shape;464;p82"/>
          <p:cNvPicPr preferRelativeResize="0"/>
          <p:nvPr/>
        </p:nvPicPr>
        <p:blipFill>
          <a:blip r:embed="rId3">
            <a:alphaModFix/>
          </a:blip>
          <a:stretch>
            <a:fillRect/>
          </a:stretch>
        </p:blipFill>
        <p:spPr>
          <a:xfrm>
            <a:off x="270900" y="2973000"/>
            <a:ext cx="7837450" cy="30664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83"/>
          <p:cNvSpPr txBox="1"/>
          <p:nvPr/>
        </p:nvSpPr>
        <p:spPr>
          <a:xfrm>
            <a:off x="270900" y="130775"/>
            <a:ext cx="8597400" cy="20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Euler Circuit/Path in a connected multigraph:</a:t>
            </a:r>
            <a:endParaRPr b="1" sz="2400"/>
          </a:p>
          <a:p>
            <a:pPr indent="0" lvl="0" marL="0" rtl="0" algn="l">
              <a:spcBef>
                <a:spcPts val="0"/>
              </a:spcBef>
              <a:spcAft>
                <a:spcPts val="0"/>
              </a:spcAft>
              <a:buNone/>
            </a:pPr>
            <a:r>
              <a:rPr b="1" lang="en" sz="2400"/>
              <a:t>Necessary and Sufficient Conditions:</a:t>
            </a:r>
            <a:endParaRPr b="1" sz="2400"/>
          </a:p>
          <a:p>
            <a:pPr indent="-381000" lvl="0" marL="457200" rtl="0" algn="l">
              <a:spcBef>
                <a:spcPts val="1000"/>
              </a:spcBef>
              <a:spcAft>
                <a:spcPts val="0"/>
              </a:spcAft>
              <a:buSzPts val="2400"/>
              <a:buChar char="●"/>
            </a:pPr>
            <a:r>
              <a:rPr lang="en" sz="2400"/>
              <a:t>Has an Euler circuit → all vertices have even degree</a:t>
            </a:r>
            <a:endParaRPr sz="2400"/>
          </a:p>
          <a:p>
            <a:pPr indent="-381000" lvl="0" marL="457200" rtl="0" algn="l">
              <a:spcBef>
                <a:spcPts val="1000"/>
              </a:spcBef>
              <a:spcAft>
                <a:spcPts val="0"/>
              </a:spcAft>
              <a:buSzPts val="2400"/>
              <a:buChar char="●"/>
            </a:pPr>
            <a:r>
              <a:rPr lang="en" sz="2400"/>
              <a:t>A</a:t>
            </a:r>
            <a:r>
              <a:rPr lang="en" sz="2400">
                <a:solidFill>
                  <a:schemeClr val="dk1"/>
                </a:solidFill>
              </a:rPr>
              <a:t>ll vertices have even degree</a:t>
            </a:r>
            <a:r>
              <a:rPr lang="en" sz="2400"/>
              <a:t> → has an Euler circuit</a:t>
            </a:r>
            <a:endParaRPr sz="2400"/>
          </a:p>
        </p:txBody>
      </p:sp>
      <p:pic>
        <p:nvPicPr>
          <p:cNvPr id="470" name="Google Shape;470;p83"/>
          <p:cNvPicPr preferRelativeResize="0"/>
          <p:nvPr/>
        </p:nvPicPr>
        <p:blipFill>
          <a:blip r:embed="rId3">
            <a:alphaModFix/>
          </a:blip>
          <a:stretch>
            <a:fillRect/>
          </a:stretch>
        </p:blipFill>
        <p:spPr>
          <a:xfrm>
            <a:off x="-2400" y="2054526"/>
            <a:ext cx="9143999" cy="435934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84"/>
          <p:cNvSpPr txBox="1"/>
          <p:nvPr/>
        </p:nvSpPr>
        <p:spPr>
          <a:xfrm>
            <a:off x="270900" y="270900"/>
            <a:ext cx="87144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Theorem:</a:t>
            </a:r>
            <a:r>
              <a:rPr lang="en" sz="2400"/>
              <a:t> </a:t>
            </a:r>
            <a:endParaRPr sz="2400"/>
          </a:p>
          <a:p>
            <a:pPr indent="0" lvl="0" marL="0" rtl="0" algn="l">
              <a:spcBef>
                <a:spcPts val="0"/>
              </a:spcBef>
              <a:spcAft>
                <a:spcPts val="0"/>
              </a:spcAft>
              <a:buNone/>
            </a:pPr>
            <a:r>
              <a:rPr lang="en" sz="2400"/>
              <a:t>A connected multigraph with at least two vertices has an </a:t>
            </a:r>
            <a:r>
              <a:rPr b="1" lang="en" sz="2400"/>
              <a:t>Euler circuit</a:t>
            </a:r>
            <a:r>
              <a:rPr lang="en" sz="2400"/>
              <a:t> if and only if each of its vertices has </a:t>
            </a:r>
            <a:r>
              <a:rPr b="1" lang="en" sz="2400"/>
              <a:t>even degree</a:t>
            </a:r>
            <a:r>
              <a:rPr lang="en"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To prove: </a:t>
            </a:r>
            <a:endParaRPr sz="2400"/>
          </a:p>
          <a:p>
            <a:pPr indent="0" lvl="0" marL="0" rtl="0" algn="l">
              <a:spcBef>
                <a:spcPts val="0"/>
              </a:spcBef>
              <a:spcAft>
                <a:spcPts val="0"/>
              </a:spcAft>
              <a:buNone/>
            </a:pPr>
            <a:r>
              <a:rPr lang="en" sz="2400"/>
              <a:t>“It has an Euler circuit → each of its vertices has even degree” </a:t>
            </a:r>
            <a:r>
              <a:rPr lang="en" sz="2400">
                <a:solidFill>
                  <a:schemeClr val="dk1"/>
                </a:solidFill>
              </a:rPr>
              <a:t>AND </a:t>
            </a:r>
            <a:endParaRPr sz="2400">
              <a:solidFill>
                <a:schemeClr val="dk1"/>
              </a:solidFill>
            </a:endParaRPr>
          </a:p>
          <a:p>
            <a:pPr indent="0" lvl="0" marL="0" rtl="0" algn="l">
              <a:spcBef>
                <a:spcPts val="0"/>
              </a:spcBef>
              <a:spcAft>
                <a:spcPts val="0"/>
              </a:spcAft>
              <a:buNone/>
            </a:pPr>
            <a:r>
              <a:rPr lang="en" sz="2400">
                <a:solidFill>
                  <a:schemeClr val="dk1"/>
                </a:solidFill>
              </a:rPr>
              <a:t>“Each of its vertices has even degree → It has an Euler circuit”.</a:t>
            </a:r>
            <a:endParaRPr sz="2400">
              <a:solidFill>
                <a:schemeClr val="dk1"/>
              </a:solidFill>
            </a:endParaRPr>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 sz="2400"/>
              <a:t>Theorem:</a:t>
            </a:r>
            <a:r>
              <a:rPr lang="en" sz="2400"/>
              <a:t> </a:t>
            </a:r>
            <a:endParaRPr sz="2400"/>
          </a:p>
          <a:p>
            <a:pPr indent="0" lvl="0" marL="0" rtl="0" algn="l">
              <a:spcBef>
                <a:spcPts val="0"/>
              </a:spcBef>
              <a:spcAft>
                <a:spcPts val="0"/>
              </a:spcAft>
              <a:buNone/>
            </a:pPr>
            <a:r>
              <a:rPr lang="en" sz="2400">
                <a:solidFill>
                  <a:schemeClr val="dk1"/>
                </a:solidFill>
              </a:rPr>
              <a:t>A connected multigraph has an </a:t>
            </a:r>
            <a:r>
              <a:rPr b="1" lang="en" sz="2400">
                <a:solidFill>
                  <a:schemeClr val="dk1"/>
                </a:solidFill>
              </a:rPr>
              <a:t>Euler path</a:t>
            </a:r>
            <a:r>
              <a:rPr lang="en" sz="2400">
                <a:solidFill>
                  <a:schemeClr val="dk1"/>
                </a:solidFill>
              </a:rPr>
              <a:t> but not an Euler circuit if and only if it has </a:t>
            </a:r>
            <a:r>
              <a:rPr b="1" lang="en" sz="2400">
                <a:solidFill>
                  <a:schemeClr val="dk1"/>
                </a:solidFill>
              </a:rPr>
              <a:t>exactly two vertices of odd degree</a:t>
            </a:r>
            <a:r>
              <a:rPr lang="en" sz="2400">
                <a:solidFill>
                  <a:schemeClr val="dk1"/>
                </a:solidFill>
              </a:rPr>
              <a:t>.</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 sz="2400">
                <a:solidFill>
                  <a:schemeClr val="dk1"/>
                </a:solidFill>
              </a:rPr>
              <a:t>Proof: Similar to the above theorem.</a:t>
            </a:r>
            <a:endParaRPr sz="2400">
              <a:solidFill>
                <a:schemeClr val="dk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85"/>
          <p:cNvSpPr txBox="1"/>
          <p:nvPr/>
        </p:nvSpPr>
        <p:spPr>
          <a:xfrm>
            <a:off x="270900" y="270900"/>
            <a:ext cx="8597400" cy="15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Hamilton Circuit/Path in a Graph:</a:t>
            </a:r>
            <a:endParaRPr b="1" sz="2400"/>
          </a:p>
          <a:p>
            <a:pPr indent="0" lvl="0" marL="0" rtl="0" algn="l">
              <a:spcBef>
                <a:spcPts val="0"/>
              </a:spcBef>
              <a:spcAft>
                <a:spcPts val="0"/>
              </a:spcAft>
              <a:buNone/>
            </a:pPr>
            <a:r>
              <a:rPr lang="en" sz="2400"/>
              <a:t>A simple circuit/path passing through every vertex of the graph exactly once.</a:t>
            </a:r>
            <a:endParaRPr sz="2400"/>
          </a:p>
        </p:txBody>
      </p:sp>
      <p:pic>
        <p:nvPicPr>
          <p:cNvPr id="481" name="Google Shape;481;p85"/>
          <p:cNvPicPr preferRelativeResize="0"/>
          <p:nvPr/>
        </p:nvPicPr>
        <p:blipFill>
          <a:blip r:embed="rId3">
            <a:alphaModFix/>
          </a:blip>
          <a:stretch>
            <a:fillRect/>
          </a:stretch>
        </p:blipFill>
        <p:spPr>
          <a:xfrm>
            <a:off x="358075" y="1823401"/>
            <a:ext cx="8423026" cy="2684840"/>
          </a:xfrm>
          <a:prstGeom prst="rect">
            <a:avLst/>
          </a:prstGeom>
          <a:noFill/>
          <a:ln>
            <a:noFill/>
          </a:ln>
        </p:spPr>
      </p:pic>
      <p:sp>
        <p:nvSpPr>
          <p:cNvPr id="482" name="Google Shape;482;p85"/>
          <p:cNvSpPr txBox="1"/>
          <p:nvPr/>
        </p:nvSpPr>
        <p:spPr>
          <a:xfrm>
            <a:off x="270888" y="4820263"/>
            <a:ext cx="8597400" cy="12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G</a:t>
            </a:r>
            <a:r>
              <a:rPr baseline="-25000" lang="en" sz="2400"/>
              <a:t>1</a:t>
            </a:r>
            <a:r>
              <a:rPr lang="en" sz="2400"/>
              <a:t> has a Hamiltonian circuit: abcdea</a:t>
            </a:r>
            <a:endParaRPr sz="2400"/>
          </a:p>
          <a:p>
            <a:pPr indent="0" lvl="0" marL="0" rtl="0" algn="l">
              <a:spcBef>
                <a:spcPts val="0"/>
              </a:spcBef>
              <a:spcAft>
                <a:spcPts val="0"/>
              </a:spcAft>
              <a:buNone/>
            </a:pPr>
            <a:r>
              <a:rPr lang="en" sz="2400"/>
              <a:t>G</a:t>
            </a:r>
            <a:r>
              <a:rPr baseline="-25000" lang="en" sz="2400"/>
              <a:t>2</a:t>
            </a:r>
            <a:r>
              <a:rPr lang="en" sz="2400"/>
              <a:t> has a Hamiltonian path, but not circuit: abcd</a:t>
            </a:r>
            <a:endParaRPr sz="2400"/>
          </a:p>
          <a:p>
            <a:pPr indent="0" lvl="0" marL="0" rtl="0" algn="l">
              <a:spcBef>
                <a:spcPts val="0"/>
              </a:spcBef>
              <a:spcAft>
                <a:spcPts val="0"/>
              </a:spcAft>
              <a:buNone/>
            </a:pPr>
            <a:r>
              <a:rPr lang="en" sz="2400"/>
              <a:t>G</a:t>
            </a:r>
            <a:r>
              <a:rPr baseline="-25000" lang="en" sz="2400"/>
              <a:t>3</a:t>
            </a:r>
            <a:r>
              <a:rPr lang="en" sz="2400"/>
              <a:t> has neither Hamiltonian path nor Hamiltonian circuit.</a:t>
            </a:r>
            <a:endParaRPr sz="24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pic>
        <p:nvPicPr>
          <p:cNvPr id="487" name="Google Shape;487;p86"/>
          <p:cNvPicPr preferRelativeResize="0"/>
          <p:nvPr/>
        </p:nvPicPr>
        <p:blipFill>
          <a:blip r:embed="rId3">
            <a:alphaModFix/>
          </a:blip>
          <a:stretch>
            <a:fillRect/>
          </a:stretch>
        </p:blipFill>
        <p:spPr>
          <a:xfrm>
            <a:off x="445275" y="813113"/>
            <a:ext cx="7620000" cy="3476625"/>
          </a:xfrm>
          <a:prstGeom prst="rect">
            <a:avLst/>
          </a:prstGeom>
          <a:noFill/>
          <a:ln>
            <a:noFill/>
          </a:ln>
        </p:spPr>
      </p:pic>
      <p:sp>
        <p:nvSpPr>
          <p:cNvPr id="488" name="Google Shape;488;p86"/>
          <p:cNvSpPr txBox="1"/>
          <p:nvPr/>
        </p:nvSpPr>
        <p:spPr>
          <a:xfrm>
            <a:off x="273300" y="5004550"/>
            <a:ext cx="8597400" cy="12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G has a Hamiltonian path, but not circuit: edabc</a:t>
            </a:r>
            <a:endParaRPr sz="2400"/>
          </a:p>
          <a:p>
            <a:pPr indent="0" lvl="0" marL="0" rtl="0" algn="l">
              <a:spcBef>
                <a:spcPts val="0"/>
              </a:spcBef>
              <a:spcAft>
                <a:spcPts val="0"/>
              </a:spcAft>
              <a:buNone/>
            </a:pPr>
            <a:r>
              <a:rPr lang="en" sz="2400"/>
              <a:t>H has Hamiltonian path but not Hamiltonian circuit.</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237688" y="1"/>
            <a:ext cx="8663831" cy="62943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87"/>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Icosian Puzzle: Invented by Sir William Rowan Hamilton</a:t>
            </a:r>
            <a:endParaRPr sz="2400"/>
          </a:p>
          <a:p>
            <a:pPr indent="0" lvl="0" marL="0" rtl="0" algn="l">
              <a:spcBef>
                <a:spcPts val="0"/>
              </a:spcBef>
              <a:spcAft>
                <a:spcPts val="0"/>
              </a:spcAft>
              <a:buNone/>
            </a:pPr>
            <a:r>
              <a:rPr lang="en" sz="2400"/>
              <a:t>It’s a wooden dodecahedron with a peg at each vertex and string is given. The puzzle is to start with a vertex, pass through every vertex exactly once and end at the starting vertex.</a:t>
            </a:r>
            <a:endParaRPr sz="2400"/>
          </a:p>
        </p:txBody>
      </p:sp>
      <p:pic>
        <p:nvPicPr>
          <p:cNvPr id="494" name="Google Shape;494;p87"/>
          <p:cNvPicPr preferRelativeResize="0"/>
          <p:nvPr/>
        </p:nvPicPr>
        <p:blipFill>
          <a:blip r:embed="rId3">
            <a:alphaModFix/>
          </a:blip>
          <a:stretch>
            <a:fillRect/>
          </a:stretch>
        </p:blipFill>
        <p:spPr>
          <a:xfrm>
            <a:off x="239075" y="2382950"/>
            <a:ext cx="3973285" cy="3741650"/>
          </a:xfrm>
          <a:prstGeom prst="rect">
            <a:avLst/>
          </a:prstGeom>
          <a:noFill/>
          <a:ln>
            <a:noFill/>
          </a:ln>
        </p:spPr>
      </p:pic>
      <p:pic>
        <p:nvPicPr>
          <p:cNvPr id="495" name="Google Shape;495;p87"/>
          <p:cNvPicPr preferRelativeResize="0"/>
          <p:nvPr/>
        </p:nvPicPr>
        <p:blipFill>
          <a:blip r:embed="rId4">
            <a:alphaModFix/>
          </a:blip>
          <a:stretch>
            <a:fillRect/>
          </a:stretch>
        </p:blipFill>
        <p:spPr>
          <a:xfrm>
            <a:off x="4561495" y="2293575"/>
            <a:ext cx="4185930" cy="38310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88"/>
          <p:cNvSpPr txBox="1"/>
          <p:nvPr/>
        </p:nvSpPr>
        <p:spPr>
          <a:xfrm>
            <a:off x="270900" y="270900"/>
            <a:ext cx="8597400" cy="6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Icosian Puzzle: A solution</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 sz="2400">
                <a:solidFill>
                  <a:schemeClr val="dk1"/>
                </a:solidFill>
              </a:rPr>
              <a:t>* </a:t>
            </a:r>
            <a:r>
              <a:rPr lang="en" sz="1800">
                <a:solidFill>
                  <a:schemeClr val="dk1"/>
                </a:solidFill>
              </a:rPr>
              <a:t>Abhimanyu finds an Hamilton path, but Arjuna can find an Hamilton circuit.</a:t>
            </a:r>
            <a:endParaRPr sz="1800">
              <a:solidFill>
                <a:schemeClr val="dk1"/>
              </a:solidFill>
            </a:endParaRPr>
          </a:p>
          <a:p>
            <a:pPr indent="0" lvl="0" marL="0" rtl="0" algn="l">
              <a:spcBef>
                <a:spcPts val="0"/>
              </a:spcBef>
              <a:spcAft>
                <a:spcPts val="0"/>
              </a:spcAft>
              <a:buNone/>
            </a:pPr>
            <a:r>
              <a:t/>
            </a:r>
            <a:endParaRPr sz="2400"/>
          </a:p>
        </p:txBody>
      </p:sp>
      <p:pic>
        <p:nvPicPr>
          <p:cNvPr id="501" name="Google Shape;501;p88"/>
          <p:cNvPicPr preferRelativeResize="0"/>
          <p:nvPr/>
        </p:nvPicPr>
        <p:blipFill rotWithShape="1">
          <a:blip r:embed="rId3">
            <a:alphaModFix/>
          </a:blip>
          <a:srcRect b="-8648" l="0" r="-10963" t="0"/>
          <a:stretch/>
        </p:blipFill>
        <p:spPr>
          <a:xfrm>
            <a:off x="1383275" y="869875"/>
            <a:ext cx="4927300" cy="461957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89"/>
          <p:cNvSpPr txBox="1"/>
          <p:nvPr/>
        </p:nvSpPr>
        <p:spPr>
          <a:xfrm>
            <a:off x="270900" y="270900"/>
            <a:ext cx="8362800" cy="592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t>Hamilton Circuits: Necessary conditions</a:t>
            </a:r>
            <a:endParaRPr b="1" sz="2400"/>
          </a:p>
          <a:p>
            <a:pPr indent="0" lvl="0" marL="0" rtl="0" algn="l">
              <a:lnSpc>
                <a:spcPct val="115000"/>
              </a:lnSpc>
              <a:spcBef>
                <a:spcPts val="0"/>
              </a:spcBef>
              <a:spcAft>
                <a:spcPts val="0"/>
              </a:spcAft>
              <a:buNone/>
            </a:pPr>
            <a:r>
              <a:rPr lang="en" sz="2400"/>
              <a:t>A graph has an Hamiltonian circuit only if</a:t>
            </a:r>
            <a:endParaRPr sz="2400"/>
          </a:p>
          <a:p>
            <a:pPr indent="-381000" lvl="0" marL="457200" rtl="0" algn="l">
              <a:lnSpc>
                <a:spcPct val="115000"/>
              </a:lnSpc>
              <a:spcBef>
                <a:spcPts val="0"/>
              </a:spcBef>
              <a:spcAft>
                <a:spcPts val="0"/>
              </a:spcAft>
              <a:buSzPts val="2400"/>
              <a:buChar char="●"/>
            </a:pPr>
            <a:r>
              <a:rPr lang="en" sz="2400"/>
              <a:t>Graph has at least n edges, where n = |V|.</a:t>
            </a:r>
            <a:endParaRPr sz="2400"/>
          </a:p>
          <a:p>
            <a:pPr indent="-381000" lvl="0" marL="457200" rtl="0" algn="l">
              <a:lnSpc>
                <a:spcPct val="115000"/>
              </a:lnSpc>
              <a:spcBef>
                <a:spcPts val="0"/>
              </a:spcBef>
              <a:spcAft>
                <a:spcPts val="0"/>
              </a:spcAft>
              <a:buSzPts val="2400"/>
              <a:buChar char="●"/>
            </a:pPr>
            <a:r>
              <a:rPr lang="en" sz="2400"/>
              <a:t>Graph has no pendant vertices</a:t>
            </a:r>
            <a:r>
              <a:rPr lang="en" sz="2400">
                <a:solidFill>
                  <a:schemeClr val="dk1"/>
                </a:solidFill>
              </a:rPr>
              <a:t>.</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 sz="2400">
                <a:solidFill>
                  <a:schemeClr val="dk1"/>
                </a:solidFill>
              </a:rPr>
              <a:t>Graph has no cut vertex.</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 sz="2400">
                <a:solidFill>
                  <a:schemeClr val="dk1"/>
                </a:solidFill>
              </a:rPr>
              <a:t>… </a:t>
            </a:r>
            <a:endParaRPr sz="2400">
              <a:solidFill>
                <a:schemeClr val="dk1"/>
              </a:solidFill>
            </a:endParaRPr>
          </a:p>
          <a:p>
            <a:pPr indent="0" lvl="0" marL="0" rtl="0" algn="l">
              <a:lnSpc>
                <a:spcPct val="115000"/>
              </a:lnSpc>
              <a:spcBef>
                <a:spcPts val="0"/>
              </a:spcBef>
              <a:spcAft>
                <a:spcPts val="0"/>
              </a:spcAft>
              <a:buNone/>
            </a:pPr>
            <a:r>
              <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 sz="2400">
                <a:solidFill>
                  <a:schemeClr val="dk1"/>
                </a:solidFill>
              </a:rPr>
              <a:t>Any vertex with degree two will have both the edges in any Hamilton Circuits.</a:t>
            </a:r>
            <a:endParaRPr sz="2400">
              <a:solidFill>
                <a:schemeClr val="dk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90"/>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t>Hamilton Circuits: Sufficient Conditions</a:t>
            </a:r>
            <a:endParaRPr b="1" sz="2400"/>
          </a:p>
          <a:p>
            <a:pPr indent="0" lvl="0" marL="0" rtl="0" algn="l">
              <a:lnSpc>
                <a:spcPct val="115000"/>
              </a:lnSpc>
              <a:spcBef>
                <a:spcPts val="0"/>
              </a:spcBef>
              <a:spcAft>
                <a:spcPts val="0"/>
              </a:spcAft>
              <a:buClr>
                <a:schemeClr val="dk1"/>
              </a:buClr>
              <a:buSzPts val="1100"/>
              <a:buFont typeface="Arial"/>
              <a:buNone/>
            </a:pPr>
            <a:r>
              <a:rPr lang="en" sz="2400">
                <a:solidFill>
                  <a:schemeClr val="dk1"/>
                </a:solidFill>
              </a:rPr>
              <a:t>A graph has an Hamiltonian circuit if</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 sz="2400">
                <a:solidFill>
                  <a:schemeClr val="dk1"/>
                </a:solidFill>
              </a:rPr>
              <a:t>it is a cycle graph C</a:t>
            </a:r>
            <a:r>
              <a:rPr baseline="-25000" lang="en" sz="2400">
                <a:solidFill>
                  <a:schemeClr val="dk1"/>
                </a:solidFill>
              </a:rPr>
              <a:t>n</a:t>
            </a:r>
            <a:endParaRPr baseline="-25000"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 sz="2400">
                <a:solidFill>
                  <a:schemeClr val="dk1"/>
                </a:solidFill>
              </a:rPr>
              <a:t>it is a wheel graph W</a:t>
            </a:r>
            <a:r>
              <a:rPr baseline="-25000" lang="en" sz="2400">
                <a:solidFill>
                  <a:schemeClr val="dk1"/>
                </a:solidFill>
              </a:rPr>
              <a:t>n</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 sz="2400">
                <a:solidFill>
                  <a:schemeClr val="dk1"/>
                </a:solidFill>
              </a:rPr>
              <a:t>it is a complete graph K</a:t>
            </a:r>
            <a:r>
              <a:rPr baseline="-25000" lang="en" sz="2400">
                <a:solidFill>
                  <a:schemeClr val="dk1"/>
                </a:solidFill>
              </a:rPr>
              <a:t>n</a:t>
            </a:r>
            <a:r>
              <a:rPr lang="en" sz="2400">
                <a:solidFill>
                  <a:schemeClr val="dk1"/>
                </a:solidFill>
              </a:rPr>
              <a:t> where n &gt;= 3.</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 sz="2400">
                <a:solidFill>
                  <a:schemeClr val="dk1"/>
                </a:solidFill>
              </a:rPr>
              <a:t>… </a:t>
            </a:r>
            <a:endParaRPr sz="2400">
              <a:solidFill>
                <a:schemeClr val="dk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91"/>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t>Hamilton Circuits: Sufficient Conditions</a:t>
            </a:r>
            <a:endParaRPr b="1" sz="2400"/>
          </a:p>
          <a:p>
            <a:pPr indent="0" lvl="0" marL="0" rtl="0" algn="l">
              <a:lnSpc>
                <a:spcPct val="115000"/>
              </a:lnSpc>
              <a:spcBef>
                <a:spcPts val="0"/>
              </a:spcBef>
              <a:spcAft>
                <a:spcPts val="0"/>
              </a:spcAft>
              <a:buNone/>
            </a:pPr>
            <a:r>
              <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 sz="2400">
                <a:solidFill>
                  <a:schemeClr val="dk1"/>
                </a:solidFill>
              </a:rPr>
              <a:t>No useful necessary and sufficient conditions for the existence of Hamilton circuits are known, and hence the best known algorithms for finding an Hamilton circuit have exponential worst-case time complexity.</a:t>
            </a:r>
            <a:endParaRPr sz="2400">
              <a:solidFill>
                <a:schemeClr val="dk1"/>
              </a:solidFill>
            </a:endParaRPr>
          </a:p>
          <a:p>
            <a:pPr indent="-381000" lvl="0" marL="457200" rtl="0" algn="l">
              <a:lnSpc>
                <a:spcPct val="115000"/>
              </a:lnSpc>
              <a:spcBef>
                <a:spcPts val="1000"/>
              </a:spcBef>
              <a:spcAft>
                <a:spcPts val="0"/>
              </a:spcAft>
              <a:buClr>
                <a:schemeClr val="dk1"/>
              </a:buClr>
              <a:buSzPts val="2400"/>
              <a:buChar char="●"/>
            </a:pPr>
            <a:r>
              <a:rPr lang="en" sz="2400">
                <a:solidFill>
                  <a:schemeClr val="dk1"/>
                </a:solidFill>
              </a:rPr>
              <a:t>The more edges a graph has, the more likely it is to have a Hamilton circuit. </a:t>
            </a:r>
            <a:endParaRPr sz="2400">
              <a:solidFill>
                <a:schemeClr val="dk1"/>
              </a:solidFill>
            </a:endParaRPr>
          </a:p>
          <a:p>
            <a:pPr indent="-381000" lvl="1" marL="914400" rtl="0" algn="l">
              <a:lnSpc>
                <a:spcPct val="115000"/>
              </a:lnSpc>
              <a:spcBef>
                <a:spcPts val="1000"/>
              </a:spcBef>
              <a:spcAft>
                <a:spcPts val="0"/>
              </a:spcAft>
              <a:buClr>
                <a:schemeClr val="dk1"/>
              </a:buClr>
              <a:buSzPts val="2400"/>
              <a:buChar char="○"/>
            </a:pPr>
            <a:r>
              <a:rPr lang="en" sz="2400">
                <a:solidFill>
                  <a:schemeClr val="dk1"/>
                </a:solidFill>
              </a:rPr>
              <a:t>K</a:t>
            </a:r>
            <a:r>
              <a:rPr baseline="-25000" lang="en" sz="2400">
                <a:solidFill>
                  <a:schemeClr val="dk1"/>
                </a:solidFill>
              </a:rPr>
              <a:t>n</a:t>
            </a:r>
            <a:r>
              <a:rPr lang="en" sz="2400">
                <a:solidFill>
                  <a:schemeClr val="dk1"/>
                </a:solidFill>
              </a:rPr>
              <a:t> graph with n ≥ 3, has a Hamilton Circuit.</a:t>
            </a:r>
            <a:endParaRPr sz="2400">
              <a:solidFill>
                <a:schemeClr val="dk1"/>
              </a:solidFill>
            </a:endParaRPr>
          </a:p>
          <a:p>
            <a:pPr indent="-381000" lvl="0" marL="457200" rtl="0" algn="l">
              <a:lnSpc>
                <a:spcPct val="115000"/>
              </a:lnSpc>
              <a:spcBef>
                <a:spcPts val="1000"/>
              </a:spcBef>
              <a:spcAft>
                <a:spcPts val="1000"/>
              </a:spcAft>
              <a:buClr>
                <a:schemeClr val="dk1"/>
              </a:buClr>
              <a:buSzPts val="2400"/>
              <a:buChar char="●"/>
            </a:pPr>
            <a:r>
              <a:rPr lang="en" sz="2400">
                <a:solidFill>
                  <a:schemeClr val="dk1"/>
                </a:solidFill>
              </a:rPr>
              <a:t>Adding edges to a graph with a Hamilton circuit does not take away the Hamilton circuit it already has.</a:t>
            </a:r>
            <a:endParaRPr sz="2400">
              <a:solidFill>
                <a:schemeClr val="dk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92"/>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t>Hamilton Circuits: Sufficient Conditions</a:t>
            </a:r>
            <a:endParaRPr b="1" sz="2400"/>
          </a:p>
          <a:p>
            <a:pPr indent="-381000" lvl="0" marL="457200" rtl="0" algn="l">
              <a:lnSpc>
                <a:spcPct val="115000"/>
              </a:lnSpc>
              <a:spcBef>
                <a:spcPts val="0"/>
              </a:spcBef>
              <a:spcAft>
                <a:spcPts val="0"/>
              </a:spcAft>
              <a:buClr>
                <a:schemeClr val="dk1"/>
              </a:buClr>
              <a:buSzPts val="2400"/>
              <a:buChar char="●"/>
            </a:pPr>
            <a:r>
              <a:rPr lang="en" sz="2400">
                <a:solidFill>
                  <a:schemeClr val="dk1"/>
                </a:solidFill>
              </a:rPr>
              <a:t>K</a:t>
            </a:r>
            <a:r>
              <a:rPr baseline="-25000" lang="en" sz="2400">
                <a:solidFill>
                  <a:schemeClr val="dk1"/>
                </a:solidFill>
              </a:rPr>
              <a:t>n</a:t>
            </a:r>
            <a:r>
              <a:rPr lang="en" sz="2400">
                <a:solidFill>
                  <a:schemeClr val="dk1"/>
                </a:solidFill>
              </a:rPr>
              <a:t> graph where n ≥ 3, has a Hamilton Circuit.</a:t>
            </a:r>
            <a:endParaRPr sz="2400">
              <a:solidFill>
                <a:schemeClr val="dk1"/>
              </a:solidFill>
            </a:endParaRPr>
          </a:p>
          <a:p>
            <a:pPr indent="0" lvl="0" marL="0" rtl="0" algn="l">
              <a:lnSpc>
                <a:spcPct val="115000"/>
              </a:lnSpc>
              <a:spcBef>
                <a:spcPts val="0"/>
              </a:spcBef>
              <a:spcAft>
                <a:spcPts val="0"/>
              </a:spcAft>
              <a:buNone/>
            </a:pPr>
            <a:r>
              <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 sz="2400">
                <a:solidFill>
                  <a:schemeClr val="dk1"/>
                </a:solidFill>
              </a:rPr>
              <a:t>Diracs’s Theorem: (covers above condition)</a:t>
            </a:r>
            <a:endParaRPr sz="2400">
              <a:solidFill>
                <a:schemeClr val="dk1"/>
              </a:solidFill>
            </a:endParaRPr>
          </a:p>
          <a:p>
            <a:pPr indent="457200" lvl="0" marL="0" rtl="0" algn="l">
              <a:lnSpc>
                <a:spcPct val="115000"/>
              </a:lnSpc>
              <a:spcBef>
                <a:spcPts val="0"/>
              </a:spcBef>
              <a:spcAft>
                <a:spcPts val="0"/>
              </a:spcAft>
              <a:buNone/>
            </a:pPr>
            <a:r>
              <a:rPr lang="en" sz="2400">
                <a:solidFill>
                  <a:schemeClr val="dk1"/>
                </a:solidFill>
              </a:rPr>
              <a:t>If G is a simple graph having n vertices with n ≥ 3 such that the degree of every vertex in G is at least n/2, then G has a Hamilton Circuit.</a:t>
            </a:r>
            <a:endParaRPr sz="2400">
              <a:solidFill>
                <a:schemeClr val="dk1"/>
              </a:solidFill>
            </a:endParaRPr>
          </a:p>
          <a:p>
            <a:pPr indent="457200" lvl="0" marL="0" rtl="0" algn="l">
              <a:lnSpc>
                <a:spcPct val="115000"/>
              </a:lnSpc>
              <a:spcBef>
                <a:spcPts val="0"/>
              </a:spcBef>
              <a:spcAft>
                <a:spcPts val="0"/>
              </a:spcAft>
              <a:buNone/>
            </a:pPr>
            <a:r>
              <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 sz="2400">
                <a:solidFill>
                  <a:schemeClr val="dk1"/>
                </a:solidFill>
              </a:rPr>
              <a:t>Ore’s Theorem:  (covers above theorem)</a:t>
            </a:r>
            <a:endParaRPr sz="2400">
              <a:solidFill>
                <a:schemeClr val="dk1"/>
              </a:solidFill>
            </a:endParaRPr>
          </a:p>
          <a:p>
            <a:pPr indent="457200" lvl="0" marL="0" rtl="0" algn="l">
              <a:lnSpc>
                <a:spcPct val="115000"/>
              </a:lnSpc>
              <a:spcBef>
                <a:spcPts val="0"/>
              </a:spcBef>
              <a:spcAft>
                <a:spcPts val="0"/>
              </a:spcAft>
              <a:buNone/>
            </a:pPr>
            <a:r>
              <a:rPr lang="en" sz="2400">
                <a:solidFill>
                  <a:schemeClr val="dk1"/>
                </a:solidFill>
              </a:rPr>
              <a:t>If G is a simple graph having n vertices with n ≥ 3 such that deg(u) + deg(v) ≥ n for every pair of nonadjacent vertices u and v in G, then G has a Hamilton Circuit.</a:t>
            </a:r>
            <a:endParaRPr sz="2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 sz="2400">
                <a:solidFill>
                  <a:schemeClr val="dk1"/>
                </a:solidFill>
              </a:rPr>
              <a:t>Bondy-Chvatal theorem (covers above theorem).</a:t>
            </a:r>
            <a:endParaRPr sz="2400">
              <a:solidFill>
                <a:schemeClr val="dk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93"/>
          <p:cNvSpPr txBox="1"/>
          <p:nvPr/>
        </p:nvSpPr>
        <p:spPr>
          <a:xfrm>
            <a:off x="270900" y="270900"/>
            <a:ext cx="3072600" cy="3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Join three houses to each of three separate utilities. </a:t>
            </a:r>
            <a:endParaRPr sz="2400"/>
          </a:p>
          <a:p>
            <a:pPr indent="0" lvl="0" marL="0" rtl="0" algn="l">
              <a:spcBef>
                <a:spcPts val="1000"/>
              </a:spcBef>
              <a:spcAft>
                <a:spcPts val="0"/>
              </a:spcAft>
              <a:buNone/>
            </a:pPr>
            <a:r>
              <a:rPr lang="en" sz="2400"/>
              <a:t>Is it possible to join these houses and utilities so that none of the connections cross?</a:t>
            </a:r>
            <a:endParaRPr sz="2400"/>
          </a:p>
          <a:p>
            <a:pPr indent="0" lvl="0" marL="0" rtl="0" algn="l">
              <a:spcBef>
                <a:spcPts val="1000"/>
              </a:spcBef>
              <a:spcAft>
                <a:spcPts val="1000"/>
              </a:spcAft>
              <a:buNone/>
            </a:pPr>
            <a:r>
              <a:rPr lang="en" sz="2400"/>
              <a:t>That is, can </a:t>
            </a:r>
            <a:r>
              <a:rPr b="1" lang="en" sz="2400"/>
              <a:t>K</a:t>
            </a:r>
            <a:r>
              <a:rPr b="1" baseline="-25000" lang="en" sz="3000"/>
              <a:t>3,3</a:t>
            </a:r>
            <a:r>
              <a:rPr lang="en" sz="2400"/>
              <a:t> be drawn in the plane so that no two of its edges cross?</a:t>
            </a:r>
            <a:endParaRPr sz="2400"/>
          </a:p>
        </p:txBody>
      </p:sp>
      <p:pic>
        <p:nvPicPr>
          <p:cNvPr id="527" name="Google Shape;527;p93"/>
          <p:cNvPicPr preferRelativeResize="0"/>
          <p:nvPr/>
        </p:nvPicPr>
        <p:blipFill>
          <a:blip r:embed="rId3">
            <a:alphaModFix/>
          </a:blip>
          <a:stretch>
            <a:fillRect/>
          </a:stretch>
        </p:blipFill>
        <p:spPr>
          <a:xfrm>
            <a:off x="3448350" y="7"/>
            <a:ext cx="5695650" cy="621339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94"/>
          <p:cNvSpPr txBox="1"/>
          <p:nvPr/>
        </p:nvSpPr>
        <p:spPr>
          <a:xfrm>
            <a:off x="270900" y="270900"/>
            <a:ext cx="8556000" cy="13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Planar Graphs: </a:t>
            </a:r>
            <a:r>
              <a:rPr lang="en" sz="2400"/>
              <a:t>A graph is called planar if it can be drawn on a plane without any edges crossing. Such a drawing is called a </a:t>
            </a:r>
            <a:r>
              <a:rPr b="1" lang="en" sz="2400"/>
              <a:t>planar representation</a:t>
            </a:r>
            <a:r>
              <a:rPr lang="en" sz="2400"/>
              <a:t> of the graph.</a:t>
            </a:r>
            <a:endParaRPr sz="2400"/>
          </a:p>
        </p:txBody>
      </p:sp>
      <p:pic>
        <p:nvPicPr>
          <p:cNvPr id="533" name="Google Shape;533;p94"/>
          <p:cNvPicPr preferRelativeResize="0"/>
          <p:nvPr/>
        </p:nvPicPr>
        <p:blipFill>
          <a:blip r:embed="rId3">
            <a:alphaModFix/>
          </a:blip>
          <a:stretch>
            <a:fillRect/>
          </a:stretch>
        </p:blipFill>
        <p:spPr>
          <a:xfrm>
            <a:off x="3978225" y="1840750"/>
            <a:ext cx="1448126" cy="1448126"/>
          </a:xfrm>
          <a:prstGeom prst="rect">
            <a:avLst/>
          </a:prstGeom>
          <a:noFill/>
          <a:ln>
            <a:noFill/>
          </a:ln>
        </p:spPr>
      </p:pic>
      <p:pic>
        <p:nvPicPr>
          <p:cNvPr id="534" name="Google Shape;534;p94"/>
          <p:cNvPicPr preferRelativeResize="0"/>
          <p:nvPr/>
        </p:nvPicPr>
        <p:blipFill>
          <a:blip r:embed="rId4">
            <a:alphaModFix/>
          </a:blip>
          <a:stretch>
            <a:fillRect/>
          </a:stretch>
        </p:blipFill>
        <p:spPr>
          <a:xfrm>
            <a:off x="270900" y="1907925"/>
            <a:ext cx="3707326" cy="1313782"/>
          </a:xfrm>
          <a:prstGeom prst="rect">
            <a:avLst/>
          </a:prstGeom>
          <a:noFill/>
          <a:ln>
            <a:noFill/>
          </a:ln>
        </p:spPr>
      </p:pic>
      <p:pic>
        <p:nvPicPr>
          <p:cNvPr id="535" name="Google Shape;535;p94"/>
          <p:cNvPicPr preferRelativeResize="0"/>
          <p:nvPr/>
        </p:nvPicPr>
        <p:blipFill>
          <a:blip r:embed="rId5">
            <a:alphaModFix/>
          </a:blip>
          <a:stretch>
            <a:fillRect/>
          </a:stretch>
        </p:blipFill>
        <p:spPr>
          <a:xfrm>
            <a:off x="270900" y="3789274"/>
            <a:ext cx="4922149" cy="1908400"/>
          </a:xfrm>
          <a:prstGeom prst="rect">
            <a:avLst/>
          </a:prstGeom>
          <a:noFill/>
          <a:ln>
            <a:noFill/>
          </a:ln>
        </p:spPr>
      </p:pic>
      <p:pic>
        <p:nvPicPr>
          <p:cNvPr id="536" name="Google Shape;536;p94"/>
          <p:cNvPicPr preferRelativeResize="0"/>
          <p:nvPr/>
        </p:nvPicPr>
        <p:blipFill>
          <a:blip r:embed="rId6">
            <a:alphaModFix/>
          </a:blip>
          <a:stretch>
            <a:fillRect/>
          </a:stretch>
        </p:blipFill>
        <p:spPr>
          <a:xfrm>
            <a:off x="5426350" y="2004062"/>
            <a:ext cx="3707325" cy="40443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pic>
        <p:nvPicPr>
          <p:cNvPr id="541" name="Google Shape;541;p95"/>
          <p:cNvPicPr preferRelativeResize="0"/>
          <p:nvPr/>
        </p:nvPicPr>
        <p:blipFill>
          <a:blip r:embed="rId3">
            <a:alphaModFix/>
          </a:blip>
          <a:stretch>
            <a:fillRect/>
          </a:stretch>
        </p:blipFill>
        <p:spPr>
          <a:xfrm>
            <a:off x="0" y="0"/>
            <a:ext cx="9144001" cy="5967212"/>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96"/>
          <p:cNvSpPr txBox="1"/>
          <p:nvPr/>
        </p:nvSpPr>
        <p:spPr>
          <a:xfrm>
            <a:off x="211425" y="125550"/>
            <a:ext cx="8749500" cy="6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 planar representation of</a:t>
            </a:r>
            <a:endParaRPr sz="2400"/>
          </a:p>
          <a:p>
            <a:pPr indent="0" lvl="0" marL="0" rtl="0" algn="l">
              <a:spcBef>
                <a:spcPts val="0"/>
              </a:spcBef>
              <a:spcAft>
                <a:spcPts val="0"/>
              </a:spcAft>
              <a:buNone/>
            </a:pPr>
            <a:r>
              <a:rPr lang="en" sz="2400"/>
              <a:t>a graph splits the plane </a:t>
            </a:r>
            <a:endParaRPr sz="2400"/>
          </a:p>
          <a:p>
            <a:pPr indent="0" lvl="0" marL="0" rtl="0" algn="l">
              <a:spcBef>
                <a:spcPts val="0"/>
              </a:spcBef>
              <a:spcAft>
                <a:spcPts val="0"/>
              </a:spcAft>
              <a:buNone/>
            </a:pPr>
            <a:r>
              <a:rPr lang="en" sz="2400"/>
              <a:t>into </a:t>
            </a:r>
            <a:r>
              <a:rPr b="1" lang="en" sz="2400"/>
              <a:t>regions</a:t>
            </a:r>
            <a:r>
              <a:rPr lang="en" sz="2400"/>
              <a:t>, including an</a:t>
            </a:r>
            <a:endParaRPr sz="2400"/>
          </a:p>
          <a:p>
            <a:pPr indent="0" lvl="0" marL="0" rtl="0" algn="l">
              <a:spcBef>
                <a:spcPts val="0"/>
              </a:spcBef>
              <a:spcAft>
                <a:spcPts val="0"/>
              </a:spcAft>
              <a:buNone/>
            </a:pPr>
            <a:r>
              <a:rPr lang="en" sz="2400"/>
              <a:t>unbounded region.</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Theorem: </a:t>
            </a:r>
            <a:r>
              <a:rPr b="1" lang="en" sz="2400"/>
              <a:t>Euler’s Formula</a:t>
            </a:r>
            <a:endParaRPr b="1" sz="2400"/>
          </a:p>
          <a:p>
            <a:pPr indent="0" lvl="0" marL="0" rtl="0" algn="l">
              <a:spcBef>
                <a:spcPts val="0"/>
              </a:spcBef>
              <a:spcAft>
                <a:spcPts val="0"/>
              </a:spcAft>
              <a:buNone/>
            </a:pPr>
            <a:r>
              <a:rPr lang="en" sz="2400"/>
              <a:t>Let G be a </a:t>
            </a:r>
            <a:r>
              <a:rPr b="1" lang="en" sz="2400"/>
              <a:t>connected planar simple graph</a:t>
            </a:r>
            <a:r>
              <a:rPr lang="en" sz="2400"/>
              <a:t> with e edges and v vertices. Let r be the number of regions in a planar representation of G. Then </a:t>
            </a:r>
            <a:r>
              <a:rPr b="1" lang="en" sz="2400"/>
              <a:t>r = e - v + 2</a:t>
            </a:r>
            <a:r>
              <a:rPr lang="en"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 sz="2400"/>
              <a:t>Proof:</a:t>
            </a:r>
            <a:r>
              <a:rPr lang="en" sz="2400"/>
              <a:t> Construct a sequence of subgraphs G</a:t>
            </a:r>
            <a:r>
              <a:rPr baseline="-25000" lang="en" sz="2400"/>
              <a:t>1</a:t>
            </a:r>
            <a:r>
              <a:rPr lang="en" sz="2400"/>
              <a:t>, G</a:t>
            </a:r>
            <a:r>
              <a:rPr baseline="-25000" lang="en" sz="2400"/>
              <a:t>2</a:t>
            </a:r>
            <a:r>
              <a:rPr lang="en" sz="2400"/>
              <a:t>, …, G</a:t>
            </a:r>
            <a:r>
              <a:rPr baseline="-25000" lang="en" sz="2400"/>
              <a:t>e</a:t>
            </a:r>
            <a:r>
              <a:rPr lang="en" sz="2400"/>
              <a:t> = G.</a:t>
            </a:r>
            <a:endParaRPr sz="2400"/>
          </a:p>
          <a:p>
            <a:pPr indent="0" lvl="0" marL="0" rtl="0" algn="l">
              <a:spcBef>
                <a:spcPts val="0"/>
              </a:spcBef>
              <a:spcAft>
                <a:spcPts val="0"/>
              </a:spcAft>
              <a:buNone/>
            </a:pPr>
            <a:r>
              <a:rPr lang="en" sz="2400"/>
              <a:t>G</a:t>
            </a:r>
            <a:r>
              <a:rPr baseline="-25000" lang="en" sz="2400"/>
              <a:t>i</a:t>
            </a:r>
            <a:r>
              <a:rPr lang="en" sz="2400"/>
              <a:t> is a connected planar simple graph obtained by adding an edge to G</a:t>
            </a:r>
            <a:r>
              <a:rPr baseline="-25000" lang="en" sz="2400"/>
              <a:t>i-1</a:t>
            </a:r>
            <a:r>
              <a:rPr lang="en" sz="2400"/>
              <a:t> where at least one of endpoints of the edge is already in </a:t>
            </a:r>
            <a:r>
              <a:rPr lang="en" sz="2400">
                <a:solidFill>
                  <a:schemeClr val="dk1"/>
                </a:solidFill>
              </a:rPr>
              <a:t>G</a:t>
            </a:r>
            <a:r>
              <a:rPr baseline="-25000" lang="en" sz="2400">
                <a:solidFill>
                  <a:schemeClr val="dk1"/>
                </a:solidFill>
              </a:rPr>
              <a:t>i-1</a:t>
            </a:r>
            <a:r>
              <a:rPr lang="en"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Proof of </a:t>
            </a:r>
            <a:r>
              <a:rPr b="1" lang="en" sz="2400"/>
              <a:t>“</a:t>
            </a:r>
            <a:r>
              <a:rPr b="1" lang="en" sz="2400"/>
              <a:t>r = e - v + 2”</a:t>
            </a:r>
            <a:r>
              <a:rPr lang="en" sz="2400"/>
              <a:t> by induction.</a:t>
            </a:r>
            <a:endParaRPr sz="2400"/>
          </a:p>
        </p:txBody>
      </p:sp>
      <p:pic>
        <p:nvPicPr>
          <p:cNvPr id="547" name="Google Shape;547;p96"/>
          <p:cNvPicPr preferRelativeResize="0"/>
          <p:nvPr/>
        </p:nvPicPr>
        <p:blipFill>
          <a:blip r:embed="rId3">
            <a:alphaModFix/>
          </a:blip>
          <a:stretch>
            <a:fillRect/>
          </a:stretch>
        </p:blipFill>
        <p:spPr>
          <a:xfrm>
            <a:off x="4653300" y="125550"/>
            <a:ext cx="4307506" cy="2285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nvSpPr>
        <p:spPr>
          <a:xfrm>
            <a:off x="270900" y="1397275"/>
            <a:ext cx="8597400" cy="54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What is a graph?</a:t>
            </a:r>
            <a:endParaRPr b="1"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A graph (aka linear graph) G = (V, E) consists of a nonempty set of objects V = {v</a:t>
            </a:r>
            <a:r>
              <a:rPr baseline="-25000" lang="en" sz="2400"/>
              <a:t>1</a:t>
            </a:r>
            <a:r>
              <a:rPr lang="en" sz="2400"/>
              <a:t>, v</a:t>
            </a:r>
            <a:r>
              <a:rPr baseline="-25000" lang="en" sz="2400"/>
              <a:t>2</a:t>
            </a:r>
            <a:r>
              <a:rPr lang="en" sz="2400"/>
              <a:t>, …} called </a:t>
            </a:r>
            <a:r>
              <a:rPr b="1" lang="en" sz="2400"/>
              <a:t>vertices</a:t>
            </a:r>
            <a:r>
              <a:rPr lang="en" sz="2400"/>
              <a:t>, and another set E = {e</a:t>
            </a:r>
            <a:r>
              <a:rPr baseline="-25000" lang="en" sz="2400"/>
              <a:t>1</a:t>
            </a:r>
            <a:r>
              <a:rPr lang="en" sz="2400"/>
              <a:t>, e</a:t>
            </a:r>
            <a:r>
              <a:rPr baseline="-25000" lang="en" sz="2400"/>
              <a:t>2</a:t>
            </a:r>
            <a:r>
              <a:rPr lang="en" sz="2400"/>
              <a:t>, …} called </a:t>
            </a:r>
            <a:r>
              <a:rPr b="1" lang="en" sz="2400"/>
              <a:t>edges</a:t>
            </a:r>
            <a:r>
              <a:rPr lang="en" sz="2400"/>
              <a:t>, such that each edge e</a:t>
            </a:r>
            <a:r>
              <a:rPr baseline="-25000" lang="en" sz="2400"/>
              <a:t>k</a:t>
            </a:r>
            <a:r>
              <a:rPr lang="en" sz="2400"/>
              <a:t> is identified with an unordered pair (v</a:t>
            </a:r>
            <a:r>
              <a:rPr baseline="-25000" lang="en" sz="2400"/>
              <a:t>i</a:t>
            </a:r>
            <a:r>
              <a:rPr lang="en" sz="2400"/>
              <a:t>, v</a:t>
            </a:r>
            <a:r>
              <a:rPr baseline="-25000" lang="en" sz="2400"/>
              <a:t>j</a:t>
            </a:r>
            <a:r>
              <a:rPr lang="en" sz="2400"/>
              <a:t>) of vertices.</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A graph is discrete structure used to model a discrete set of objects which has pairwise relations between the objects.</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Graphs are effective tools to study complex set of interconnected points. Graphs are not to be confused with bar charts, pie charts which often collectively called as graphs.</a:t>
            </a:r>
            <a:endParaRPr sz="2400"/>
          </a:p>
        </p:txBody>
      </p:sp>
      <p:sp>
        <p:nvSpPr>
          <p:cNvPr id="80" name="Google Shape;80;p16"/>
          <p:cNvSpPr txBox="1"/>
          <p:nvPr/>
        </p:nvSpPr>
        <p:spPr>
          <a:xfrm>
            <a:off x="270900" y="270900"/>
            <a:ext cx="8503200" cy="119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t>Graph Theory</a:t>
            </a:r>
            <a:endParaRPr sz="48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97"/>
          <p:cNvSpPr txBox="1"/>
          <p:nvPr/>
        </p:nvSpPr>
        <p:spPr>
          <a:xfrm>
            <a:off x="211425" y="125550"/>
            <a:ext cx="8749500" cy="3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Theorem: </a:t>
            </a:r>
            <a:r>
              <a:rPr b="1" lang="en" sz="2400"/>
              <a:t>Euler’s Formula</a:t>
            </a:r>
            <a:endParaRPr b="1" sz="2400"/>
          </a:p>
          <a:p>
            <a:pPr indent="0" lvl="0" marL="0" rtl="0" algn="l">
              <a:spcBef>
                <a:spcPts val="0"/>
              </a:spcBef>
              <a:spcAft>
                <a:spcPts val="0"/>
              </a:spcAft>
              <a:buNone/>
            </a:pPr>
            <a:r>
              <a:rPr lang="en" sz="2400"/>
              <a:t>Let G be a </a:t>
            </a:r>
            <a:r>
              <a:rPr b="1" lang="en" sz="2400"/>
              <a:t>connected planar simple graph</a:t>
            </a:r>
            <a:r>
              <a:rPr lang="en" sz="2400"/>
              <a:t> with e edges and v vertices. Let r be the number of regions in a planar representation of G. Then </a:t>
            </a:r>
            <a:r>
              <a:rPr b="1" lang="en" sz="2400"/>
              <a:t>r = e - v + 2</a:t>
            </a:r>
            <a:r>
              <a:rPr lang="en" sz="2400"/>
              <a:t>.</a:t>
            </a:r>
            <a:endParaRPr sz="2400"/>
          </a:p>
          <a:p>
            <a:pPr indent="0" lvl="0" marL="0" rtl="0" algn="l">
              <a:spcBef>
                <a:spcPts val="0"/>
              </a:spcBef>
              <a:spcAft>
                <a:spcPts val="0"/>
              </a:spcAft>
              <a:buNone/>
            </a:pPr>
            <a:r>
              <a:rPr b="1" lang="en" sz="2400"/>
              <a:t>Proof: by induction</a:t>
            </a:r>
            <a:endParaRPr sz="2400"/>
          </a:p>
        </p:txBody>
      </p:sp>
      <p:pic>
        <p:nvPicPr>
          <p:cNvPr id="553" name="Google Shape;553;p97"/>
          <p:cNvPicPr preferRelativeResize="0"/>
          <p:nvPr/>
        </p:nvPicPr>
        <p:blipFill>
          <a:blip r:embed="rId3">
            <a:alphaModFix/>
          </a:blip>
          <a:stretch>
            <a:fillRect/>
          </a:stretch>
        </p:blipFill>
        <p:spPr>
          <a:xfrm>
            <a:off x="211425" y="2622002"/>
            <a:ext cx="8555249" cy="33157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pic>
        <p:nvPicPr>
          <p:cNvPr id="558" name="Google Shape;558;p98"/>
          <p:cNvPicPr preferRelativeResize="0"/>
          <p:nvPr/>
        </p:nvPicPr>
        <p:blipFill>
          <a:blip r:embed="rId3">
            <a:alphaModFix/>
          </a:blip>
          <a:stretch>
            <a:fillRect/>
          </a:stretch>
        </p:blipFill>
        <p:spPr>
          <a:xfrm>
            <a:off x="103175" y="0"/>
            <a:ext cx="8488375" cy="63979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99"/>
          <p:cNvSpPr txBox="1"/>
          <p:nvPr/>
        </p:nvSpPr>
        <p:spPr>
          <a:xfrm>
            <a:off x="199000" y="137775"/>
            <a:ext cx="8761800" cy="61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Degree of a region:</a:t>
            </a:r>
            <a:r>
              <a:rPr lang="en" sz="2400"/>
              <a:t> Number of edges on the boundary of the region.</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 sz="2400">
                <a:solidFill>
                  <a:schemeClr val="dk1"/>
                </a:solidFill>
              </a:rPr>
              <a:t>Theorem:</a:t>
            </a:r>
            <a:r>
              <a:rPr lang="en" sz="2400">
                <a:solidFill>
                  <a:schemeClr val="dk1"/>
                </a:solidFill>
              </a:rPr>
              <a:t> In a </a:t>
            </a:r>
            <a:r>
              <a:rPr lang="en" sz="2400">
                <a:solidFill>
                  <a:schemeClr val="dk1"/>
                </a:solidFill>
              </a:rPr>
              <a:t>connected planar simple graph G with e edges and v vertices, </a:t>
            </a:r>
            <a:r>
              <a:rPr b="1" lang="en" sz="2400">
                <a:solidFill>
                  <a:schemeClr val="dk1"/>
                </a:solidFill>
              </a:rPr>
              <a:t>e ≤ 3v - 6</a:t>
            </a:r>
            <a:r>
              <a:rPr lang="en" sz="2400">
                <a:solidFill>
                  <a:schemeClr val="dk1"/>
                </a:solidFill>
              </a:rPr>
              <a:t> when v ≥ 3.</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 sz="2400">
                <a:solidFill>
                  <a:schemeClr val="dk1"/>
                </a:solidFill>
              </a:rPr>
              <a:t>Proof: 2e ≥ 3r because degree of each region is at least 3.</a:t>
            </a:r>
            <a:endParaRPr sz="2400">
              <a:solidFill>
                <a:schemeClr val="dk1"/>
              </a:solidFill>
            </a:endParaRPr>
          </a:p>
          <a:p>
            <a:pPr indent="0" lvl="0" marL="0" rtl="0" algn="l">
              <a:spcBef>
                <a:spcPts val="0"/>
              </a:spcBef>
              <a:spcAft>
                <a:spcPts val="0"/>
              </a:spcAft>
              <a:buNone/>
            </a:pPr>
            <a:r>
              <a:rPr lang="en" sz="2400">
                <a:solidFill>
                  <a:schemeClr val="dk1"/>
                </a:solidFill>
              </a:rPr>
              <a:t>2e ≥ 3(e-v+2)</a:t>
            </a:r>
            <a:endParaRPr sz="2400">
              <a:solidFill>
                <a:schemeClr val="dk1"/>
              </a:solidFill>
            </a:endParaRPr>
          </a:p>
          <a:p>
            <a:pPr indent="0" lvl="0" marL="0" rtl="0" algn="l">
              <a:spcBef>
                <a:spcPts val="0"/>
              </a:spcBef>
              <a:spcAft>
                <a:spcPts val="0"/>
              </a:spcAft>
              <a:buNone/>
            </a:pPr>
            <a:r>
              <a:rPr lang="en" sz="2400">
                <a:solidFill>
                  <a:schemeClr val="dk1"/>
                </a:solidFill>
              </a:rPr>
              <a:t>2e ≥ 3e - 3v + 6</a:t>
            </a:r>
            <a:endParaRPr sz="2400">
              <a:solidFill>
                <a:schemeClr val="dk1"/>
              </a:solidFill>
            </a:endParaRPr>
          </a:p>
          <a:p>
            <a:pPr indent="0" lvl="0" marL="0" rtl="0" algn="l">
              <a:spcBef>
                <a:spcPts val="0"/>
              </a:spcBef>
              <a:spcAft>
                <a:spcPts val="0"/>
              </a:spcAft>
              <a:buNone/>
            </a:pPr>
            <a:r>
              <a:rPr lang="en" sz="2400">
                <a:solidFill>
                  <a:schemeClr val="dk1"/>
                </a:solidFill>
              </a:rPr>
              <a:t>3e - 2e ≤ 3v - 6</a:t>
            </a:r>
            <a:endParaRPr sz="2400">
              <a:solidFill>
                <a:schemeClr val="dk1"/>
              </a:solidFill>
            </a:endParaRPr>
          </a:p>
          <a:p>
            <a:pPr indent="0" lvl="0" marL="0" rtl="0" algn="l">
              <a:spcBef>
                <a:spcPts val="0"/>
              </a:spcBef>
              <a:spcAft>
                <a:spcPts val="0"/>
              </a:spcAft>
              <a:buNone/>
            </a:pPr>
            <a:r>
              <a:rPr lang="en" sz="2400">
                <a:solidFill>
                  <a:schemeClr val="dk1"/>
                </a:solidFill>
              </a:rPr>
              <a:t>e ≤ 3v - 6</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 sz="2400">
                <a:solidFill>
                  <a:schemeClr val="dk1"/>
                </a:solidFill>
              </a:rPr>
              <a:t>It also demonstrates K</a:t>
            </a:r>
            <a:r>
              <a:rPr baseline="-25000" lang="en" sz="2400">
                <a:solidFill>
                  <a:schemeClr val="dk1"/>
                </a:solidFill>
              </a:rPr>
              <a:t>5</a:t>
            </a:r>
            <a:r>
              <a:rPr lang="en" sz="2400">
                <a:solidFill>
                  <a:schemeClr val="dk1"/>
                </a:solidFill>
              </a:rPr>
              <a:t> cannot be planar.</a:t>
            </a:r>
            <a:endParaRPr sz="2400">
              <a:solidFill>
                <a:schemeClr val="dk1"/>
              </a:solidFill>
            </a:endParaRPr>
          </a:p>
        </p:txBody>
      </p:sp>
      <p:pic>
        <p:nvPicPr>
          <p:cNvPr id="564" name="Google Shape;564;p99"/>
          <p:cNvPicPr preferRelativeResize="0"/>
          <p:nvPr/>
        </p:nvPicPr>
        <p:blipFill>
          <a:blip r:embed="rId3">
            <a:alphaModFix/>
          </a:blip>
          <a:stretch>
            <a:fillRect/>
          </a:stretch>
        </p:blipFill>
        <p:spPr>
          <a:xfrm>
            <a:off x="363404" y="1056900"/>
            <a:ext cx="3930075" cy="8193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100"/>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Theorem:</a:t>
            </a:r>
            <a:r>
              <a:rPr lang="en" sz="2400"/>
              <a:t> A</a:t>
            </a:r>
            <a:r>
              <a:rPr lang="en" sz="2400"/>
              <a:t> connected planar simple graph </a:t>
            </a:r>
            <a:r>
              <a:rPr lang="en" sz="2400">
                <a:solidFill>
                  <a:schemeClr val="dk1"/>
                </a:solidFill>
              </a:rPr>
              <a:t>G has a vertex of degree not exceeding 5. That is,	</a:t>
            </a:r>
            <a:r>
              <a:rPr b="1" lang="en" sz="2400">
                <a:solidFill>
                  <a:schemeClr val="dk1"/>
                </a:solidFill>
              </a:rPr>
              <a:t>∃v∈V deg(v) ≤ 5</a:t>
            </a:r>
            <a:endParaRPr b="1" sz="2400">
              <a:solidFill>
                <a:schemeClr val="dk1"/>
              </a:solidFill>
            </a:endParaRPr>
          </a:p>
          <a:p>
            <a:pPr indent="0" lvl="0" marL="0" rtl="0" algn="l">
              <a:spcBef>
                <a:spcPts val="0"/>
              </a:spcBef>
              <a:spcAft>
                <a:spcPts val="0"/>
              </a:spcAft>
              <a:buClr>
                <a:schemeClr val="dk1"/>
              </a:buClr>
              <a:buSzPts val="1100"/>
              <a:buFont typeface="Arial"/>
              <a:buNone/>
            </a:pPr>
            <a:r>
              <a:rPr b="1" lang="en" sz="2400">
                <a:solidFill>
                  <a:schemeClr val="dk1"/>
                </a:solidFill>
              </a:rPr>
              <a:t>Proof:</a:t>
            </a:r>
            <a:r>
              <a:rPr lang="en" sz="2400">
                <a:solidFill>
                  <a:schemeClr val="dk1"/>
                </a:solidFill>
              </a:rPr>
              <a:t> e ≤ 3v - 6</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2e ≤ 6v - 12</a:t>
            </a:r>
            <a:endParaRPr sz="2400">
              <a:solidFill>
                <a:schemeClr val="dk1"/>
              </a:solidFill>
            </a:endParaRPr>
          </a:p>
          <a:p>
            <a:pPr indent="0" lvl="0" marL="0" rtl="0" algn="l">
              <a:spcBef>
                <a:spcPts val="0"/>
              </a:spcBef>
              <a:spcAft>
                <a:spcPts val="0"/>
              </a:spcAft>
              <a:buNone/>
            </a:pPr>
            <a:r>
              <a:rPr lang="en" sz="2400">
                <a:solidFill>
                  <a:schemeClr val="dk1"/>
                </a:solidFill>
              </a:rPr>
              <a:t>Prove by contradiction. Suppose deg(v) for all v is at least 6.</a:t>
            </a:r>
            <a:endParaRPr sz="2400">
              <a:solidFill>
                <a:schemeClr val="dk1"/>
              </a:solidFill>
            </a:endParaRPr>
          </a:p>
          <a:p>
            <a:pPr indent="0" lvl="0" marL="0" rtl="0" algn="l">
              <a:spcBef>
                <a:spcPts val="0"/>
              </a:spcBef>
              <a:spcAft>
                <a:spcPts val="0"/>
              </a:spcAft>
              <a:buNone/>
            </a:pPr>
            <a:r>
              <a:rPr lang="en" sz="2400">
                <a:solidFill>
                  <a:schemeClr val="dk1"/>
                </a:solidFill>
              </a:rPr>
              <a:t>If deg(v) for all v is at least 6, then 6v ≤ 2e.</a:t>
            </a:r>
            <a:endParaRPr sz="2400">
              <a:solidFill>
                <a:schemeClr val="dk1"/>
              </a:solidFill>
            </a:endParaRPr>
          </a:p>
          <a:p>
            <a:pPr indent="0" lvl="0" marL="0" rtl="0" algn="l">
              <a:spcBef>
                <a:spcPts val="0"/>
              </a:spcBef>
              <a:spcAft>
                <a:spcPts val="0"/>
              </a:spcAft>
              <a:buNone/>
            </a:pPr>
            <a:r>
              <a:rPr lang="en" sz="2400">
                <a:solidFill>
                  <a:schemeClr val="dk1"/>
                </a:solidFill>
              </a:rPr>
              <a:t>6v ≤ 2e and </a:t>
            </a:r>
            <a:r>
              <a:rPr lang="en" sz="2400">
                <a:solidFill>
                  <a:schemeClr val="dk1"/>
                </a:solidFill>
              </a:rPr>
              <a:t>2e ≤ 6v - 12 contradicts.</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b="1" lang="en" sz="2400">
                <a:solidFill>
                  <a:schemeClr val="dk1"/>
                </a:solidFill>
              </a:rPr>
              <a:t>Theorem:</a:t>
            </a:r>
            <a:r>
              <a:rPr lang="en" sz="2400">
                <a:solidFill>
                  <a:schemeClr val="dk1"/>
                </a:solidFill>
              </a:rPr>
              <a:t> In a connected planar simple graph G, </a:t>
            </a:r>
            <a:r>
              <a:rPr lang="en" sz="2400"/>
              <a:t>if v </a:t>
            </a:r>
            <a:r>
              <a:rPr lang="en" sz="2400">
                <a:solidFill>
                  <a:schemeClr val="dk1"/>
                </a:solidFill>
              </a:rPr>
              <a:t>≥</a:t>
            </a:r>
            <a:r>
              <a:rPr lang="en" sz="2400"/>
              <a:t> 3 and no circuits of length 3, then e </a:t>
            </a:r>
            <a:r>
              <a:rPr lang="en" sz="2400">
                <a:solidFill>
                  <a:schemeClr val="dk1"/>
                </a:solidFill>
              </a:rPr>
              <a:t>≤</a:t>
            </a:r>
            <a:r>
              <a:rPr lang="en" sz="2400"/>
              <a:t> 2v - 4.</a:t>
            </a:r>
            <a:endParaRPr sz="2400"/>
          </a:p>
          <a:p>
            <a:pPr indent="0" lvl="0" marL="0" rtl="0" algn="l">
              <a:spcBef>
                <a:spcPts val="0"/>
              </a:spcBef>
              <a:spcAft>
                <a:spcPts val="0"/>
              </a:spcAft>
              <a:buNone/>
            </a:pPr>
            <a:r>
              <a:rPr b="1" lang="en" sz="2400">
                <a:solidFill>
                  <a:schemeClr val="dk1"/>
                </a:solidFill>
              </a:rPr>
              <a:t>Proof:</a:t>
            </a:r>
            <a:r>
              <a:rPr lang="en" sz="2400">
                <a:solidFill>
                  <a:schemeClr val="dk1"/>
                </a:solidFill>
              </a:rPr>
              <a:t> Degree of every region is at least 4.</a:t>
            </a:r>
            <a:endParaRPr sz="2400">
              <a:solidFill>
                <a:schemeClr val="dk1"/>
              </a:solidFill>
            </a:endParaRPr>
          </a:p>
          <a:p>
            <a:pPr indent="0" lvl="0" marL="0" rtl="0" algn="l">
              <a:spcBef>
                <a:spcPts val="0"/>
              </a:spcBef>
              <a:spcAft>
                <a:spcPts val="0"/>
              </a:spcAft>
              <a:buNone/>
            </a:pPr>
            <a:r>
              <a:rPr lang="en" sz="2400">
                <a:solidFill>
                  <a:schemeClr val="dk1"/>
                </a:solidFill>
              </a:rPr>
              <a:t>4r ≤ 2e</a:t>
            </a:r>
            <a:endParaRPr sz="2400">
              <a:solidFill>
                <a:schemeClr val="dk1"/>
              </a:solidFill>
            </a:endParaRPr>
          </a:p>
          <a:p>
            <a:pPr indent="0" lvl="0" marL="0" rtl="0" algn="l">
              <a:spcBef>
                <a:spcPts val="0"/>
              </a:spcBef>
              <a:spcAft>
                <a:spcPts val="0"/>
              </a:spcAft>
              <a:buNone/>
            </a:pPr>
            <a:r>
              <a:rPr lang="en" sz="2400">
                <a:solidFill>
                  <a:schemeClr val="dk1"/>
                </a:solidFill>
              </a:rPr>
              <a:t>2r ≤ e</a:t>
            </a:r>
            <a:endParaRPr sz="2400">
              <a:solidFill>
                <a:schemeClr val="dk1"/>
              </a:solidFill>
            </a:endParaRPr>
          </a:p>
          <a:p>
            <a:pPr indent="0" lvl="0" marL="0" rtl="0" algn="l">
              <a:spcBef>
                <a:spcPts val="0"/>
              </a:spcBef>
              <a:spcAft>
                <a:spcPts val="0"/>
              </a:spcAft>
              <a:buNone/>
            </a:pPr>
            <a:r>
              <a:rPr lang="en" sz="2400">
                <a:solidFill>
                  <a:schemeClr val="dk1"/>
                </a:solidFill>
              </a:rPr>
              <a:t>2e - 2v + 4 ≤ e</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e ≤ 2v - 4.</a:t>
            </a:r>
            <a:endParaRPr sz="2400">
              <a:solidFill>
                <a:schemeClr val="dk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101"/>
          <p:cNvSpPr txBox="1"/>
          <p:nvPr/>
        </p:nvSpPr>
        <p:spPr>
          <a:xfrm>
            <a:off x="273300" y="130925"/>
            <a:ext cx="8597400" cy="23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Elementary subdivision:</a:t>
            </a:r>
            <a:r>
              <a:rPr lang="en" sz="2400"/>
              <a:t> Remove an edge {u, v} and add a new vertex w together with edges {u, w} and {w, v}.</a:t>
            </a:r>
            <a:endParaRPr sz="2400"/>
          </a:p>
          <a:p>
            <a:pPr indent="0" lvl="0" marL="0" rtl="0" algn="l">
              <a:spcBef>
                <a:spcPts val="0"/>
              </a:spcBef>
              <a:spcAft>
                <a:spcPts val="0"/>
              </a:spcAft>
              <a:buNone/>
            </a:pPr>
            <a:r>
              <a:t/>
            </a:r>
            <a:endParaRPr sz="2400"/>
          </a:p>
          <a:p>
            <a:pPr indent="0" lvl="0" marL="0" rtl="0" algn="l">
              <a:spcBef>
                <a:spcPts val="0"/>
              </a:spcBef>
              <a:spcAft>
                <a:spcPts val="0"/>
              </a:spcAft>
              <a:buClr>
                <a:schemeClr val="dk1"/>
              </a:buClr>
              <a:buSzPts val="1100"/>
              <a:buFont typeface="Arial"/>
              <a:buNone/>
            </a:pPr>
            <a:r>
              <a:rPr b="1" lang="en" sz="2400">
                <a:solidFill>
                  <a:schemeClr val="dk1"/>
                </a:solidFill>
              </a:rPr>
              <a:t>Homeomorphic Graphs:</a:t>
            </a:r>
            <a:r>
              <a:rPr lang="en" sz="2400">
                <a:solidFill>
                  <a:schemeClr val="dk1"/>
                </a:solidFill>
              </a:rPr>
              <a:t> Two graphs are homeomorphic if they can be obtained from the same graph by a sequence of elementary subdivisions.</a:t>
            </a:r>
            <a:endParaRPr sz="2400">
              <a:solidFill>
                <a:schemeClr val="dk1"/>
              </a:solidFill>
            </a:endParaRPr>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pic>
        <p:nvPicPr>
          <p:cNvPr id="575" name="Google Shape;575;p101"/>
          <p:cNvPicPr preferRelativeResize="0"/>
          <p:nvPr/>
        </p:nvPicPr>
        <p:blipFill>
          <a:blip r:embed="rId3">
            <a:alphaModFix/>
          </a:blip>
          <a:stretch>
            <a:fillRect/>
          </a:stretch>
        </p:blipFill>
        <p:spPr>
          <a:xfrm>
            <a:off x="356775" y="2577751"/>
            <a:ext cx="5736025" cy="1886825"/>
          </a:xfrm>
          <a:prstGeom prst="rect">
            <a:avLst/>
          </a:prstGeom>
          <a:noFill/>
          <a:ln>
            <a:noFill/>
          </a:ln>
        </p:spPr>
      </p:pic>
      <p:pic>
        <p:nvPicPr>
          <p:cNvPr id="576" name="Google Shape;576;p101"/>
          <p:cNvPicPr preferRelativeResize="0"/>
          <p:nvPr/>
        </p:nvPicPr>
        <p:blipFill>
          <a:blip r:embed="rId4">
            <a:alphaModFix/>
          </a:blip>
          <a:stretch>
            <a:fillRect/>
          </a:stretch>
        </p:blipFill>
        <p:spPr>
          <a:xfrm>
            <a:off x="356775" y="4634825"/>
            <a:ext cx="5894825" cy="16088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102"/>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381000" lvl="0" marL="457200" rtl="0" algn="l">
              <a:spcBef>
                <a:spcPts val="1000"/>
              </a:spcBef>
              <a:spcAft>
                <a:spcPts val="0"/>
              </a:spcAft>
              <a:buClr>
                <a:schemeClr val="dk1"/>
              </a:buClr>
              <a:buSzPts val="2400"/>
              <a:buChar char="●"/>
            </a:pPr>
            <a:r>
              <a:rPr lang="en" sz="2400">
                <a:solidFill>
                  <a:schemeClr val="dk1"/>
                </a:solidFill>
              </a:rPr>
              <a:t>K</a:t>
            </a:r>
            <a:r>
              <a:rPr baseline="-25000" lang="en" sz="2400">
                <a:solidFill>
                  <a:schemeClr val="dk1"/>
                </a:solidFill>
              </a:rPr>
              <a:t>3,3</a:t>
            </a:r>
            <a:r>
              <a:rPr lang="en" sz="2400">
                <a:solidFill>
                  <a:schemeClr val="dk1"/>
                </a:solidFill>
              </a:rPr>
              <a:t> and K</a:t>
            </a:r>
            <a:r>
              <a:rPr baseline="-25000" lang="en" sz="2400">
                <a:solidFill>
                  <a:schemeClr val="dk1"/>
                </a:solidFill>
              </a:rPr>
              <a:t>5</a:t>
            </a:r>
            <a:r>
              <a:rPr lang="en" sz="2400">
                <a:solidFill>
                  <a:schemeClr val="dk1"/>
                </a:solidFill>
              </a:rPr>
              <a:t> are nonplanar.</a:t>
            </a:r>
            <a:endParaRPr sz="2400"/>
          </a:p>
          <a:p>
            <a:pPr indent="-381000" lvl="0" marL="457200" rtl="0" algn="l">
              <a:spcBef>
                <a:spcPts val="1000"/>
              </a:spcBef>
              <a:spcAft>
                <a:spcPts val="0"/>
              </a:spcAft>
              <a:buSzPts val="2400"/>
              <a:buChar char="●"/>
            </a:pPr>
            <a:r>
              <a:rPr lang="en" sz="2400"/>
              <a:t>If a </a:t>
            </a:r>
            <a:r>
              <a:rPr lang="en" sz="2400">
                <a:solidFill>
                  <a:schemeClr val="dk1"/>
                </a:solidFill>
              </a:rPr>
              <a:t>graph contains K</a:t>
            </a:r>
            <a:r>
              <a:rPr baseline="-25000" lang="en" sz="2400">
                <a:solidFill>
                  <a:schemeClr val="dk1"/>
                </a:solidFill>
              </a:rPr>
              <a:t>3,3</a:t>
            </a:r>
            <a:r>
              <a:rPr lang="en" sz="2400">
                <a:solidFill>
                  <a:schemeClr val="dk1"/>
                </a:solidFill>
              </a:rPr>
              <a:t> or K</a:t>
            </a:r>
            <a:r>
              <a:rPr baseline="-25000" lang="en" sz="2400">
                <a:solidFill>
                  <a:schemeClr val="dk1"/>
                </a:solidFill>
              </a:rPr>
              <a:t>5</a:t>
            </a:r>
            <a:r>
              <a:rPr lang="en" sz="2400">
                <a:solidFill>
                  <a:schemeClr val="dk1"/>
                </a:solidFill>
              </a:rPr>
              <a:t> as a subgraph, then it is nonplanar.</a:t>
            </a:r>
            <a:endParaRPr sz="2400"/>
          </a:p>
          <a:p>
            <a:pPr indent="-381000" lvl="0" marL="457200" rtl="0" algn="l">
              <a:spcBef>
                <a:spcPts val="1000"/>
              </a:spcBef>
              <a:spcAft>
                <a:spcPts val="1000"/>
              </a:spcAft>
              <a:buSzPts val="2400"/>
              <a:buChar char="●"/>
            </a:pPr>
            <a:r>
              <a:rPr lang="en" sz="2400"/>
              <a:t>If a graph contains homeomorphic of either </a:t>
            </a:r>
            <a:r>
              <a:rPr lang="en" sz="2400">
                <a:solidFill>
                  <a:schemeClr val="dk1"/>
                </a:solidFill>
              </a:rPr>
              <a:t>K</a:t>
            </a:r>
            <a:r>
              <a:rPr baseline="-25000" lang="en" sz="2400">
                <a:solidFill>
                  <a:schemeClr val="dk1"/>
                </a:solidFill>
              </a:rPr>
              <a:t>3,3</a:t>
            </a:r>
            <a:r>
              <a:rPr lang="en" sz="2400">
                <a:solidFill>
                  <a:schemeClr val="dk1"/>
                </a:solidFill>
              </a:rPr>
              <a:t> or K</a:t>
            </a:r>
            <a:r>
              <a:rPr baseline="-25000" lang="en" sz="2400">
                <a:solidFill>
                  <a:schemeClr val="dk1"/>
                </a:solidFill>
              </a:rPr>
              <a:t>5</a:t>
            </a:r>
            <a:r>
              <a:rPr lang="en" sz="2400"/>
              <a:t> as a subgraph, then it is nonplanar.</a:t>
            </a:r>
            <a:endParaRPr sz="24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pic>
        <p:nvPicPr>
          <p:cNvPr id="586" name="Google Shape;586;p103"/>
          <p:cNvPicPr preferRelativeResize="0"/>
          <p:nvPr/>
        </p:nvPicPr>
        <p:blipFill>
          <a:blip r:embed="rId3">
            <a:alphaModFix/>
          </a:blip>
          <a:stretch>
            <a:fillRect/>
          </a:stretch>
        </p:blipFill>
        <p:spPr>
          <a:xfrm>
            <a:off x="-357575" y="-178775"/>
            <a:ext cx="9718675" cy="72966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104"/>
          <p:cNvSpPr txBox="1"/>
          <p:nvPr/>
        </p:nvSpPr>
        <p:spPr>
          <a:xfrm>
            <a:off x="270900" y="270900"/>
            <a:ext cx="4750500" cy="11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Is the Petersen graph</a:t>
            </a:r>
            <a:endParaRPr sz="2400"/>
          </a:p>
          <a:p>
            <a:pPr indent="0" lvl="0" marL="0" rtl="0" algn="l">
              <a:spcBef>
                <a:spcPts val="0"/>
              </a:spcBef>
              <a:spcAft>
                <a:spcPts val="0"/>
              </a:spcAft>
              <a:buNone/>
            </a:pPr>
            <a:r>
              <a:rPr lang="en" sz="2400"/>
              <a:t>planar?</a:t>
            </a:r>
            <a:endParaRPr sz="2400"/>
          </a:p>
        </p:txBody>
      </p:sp>
      <p:pic>
        <p:nvPicPr>
          <p:cNvPr id="592" name="Google Shape;592;p104"/>
          <p:cNvPicPr preferRelativeResize="0"/>
          <p:nvPr/>
        </p:nvPicPr>
        <p:blipFill>
          <a:blip r:embed="rId3">
            <a:alphaModFix/>
          </a:blip>
          <a:stretch>
            <a:fillRect/>
          </a:stretch>
        </p:blipFill>
        <p:spPr>
          <a:xfrm>
            <a:off x="0" y="1454825"/>
            <a:ext cx="4750500" cy="4692325"/>
          </a:xfrm>
          <a:prstGeom prst="rect">
            <a:avLst/>
          </a:prstGeom>
          <a:noFill/>
          <a:ln>
            <a:noFill/>
          </a:ln>
        </p:spPr>
      </p:pic>
      <p:pic>
        <p:nvPicPr>
          <p:cNvPr id="593" name="Google Shape;593;p104"/>
          <p:cNvPicPr preferRelativeResize="0"/>
          <p:nvPr/>
        </p:nvPicPr>
        <p:blipFill>
          <a:blip r:embed="rId4">
            <a:alphaModFix/>
          </a:blip>
          <a:stretch>
            <a:fillRect/>
          </a:stretch>
        </p:blipFill>
        <p:spPr>
          <a:xfrm>
            <a:off x="4149025" y="4150"/>
            <a:ext cx="4994975" cy="49950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105"/>
          <p:cNvSpPr txBox="1"/>
          <p:nvPr/>
        </p:nvSpPr>
        <p:spPr>
          <a:xfrm>
            <a:off x="270900" y="270900"/>
            <a:ext cx="8597400" cy="12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Is the Petersen graph planar?</a:t>
            </a:r>
            <a:endParaRPr sz="2400"/>
          </a:p>
        </p:txBody>
      </p:sp>
      <p:pic>
        <p:nvPicPr>
          <p:cNvPr id="599" name="Google Shape;599;p105"/>
          <p:cNvPicPr preferRelativeResize="0"/>
          <p:nvPr/>
        </p:nvPicPr>
        <p:blipFill>
          <a:blip r:embed="rId3">
            <a:alphaModFix/>
          </a:blip>
          <a:stretch>
            <a:fillRect/>
          </a:stretch>
        </p:blipFill>
        <p:spPr>
          <a:xfrm>
            <a:off x="385275" y="946450"/>
            <a:ext cx="8043375" cy="52514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106"/>
          <p:cNvSpPr txBox="1"/>
          <p:nvPr/>
        </p:nvSpPr>
        <p:spPr>
          <a:xfrm>
            <a:off x="273300" y="177600"/>
            <a:ext cx="8597400" cy="5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Is the Petersen graph planar?</a:t>
            </a:r>
            <a:endParaRPr sz="2400"/>
          </a:p>
        </p:txBody>
      </p:sp>
      <p:pic>
        <p:nvPicPr>
          <p:cNvPr id="605" name="Google Shape;605;p106"/>
          <p:cNvPicPr preferRelativeResize="0"/>
          <p:nvPr/>
        </p:nvPicPr>
        <p:blipFill>
          <a:blip r:embed="rId3">
            <a:alphaModFix/>
          </a:blip>
          <a:stretch>
            <a:fillRect/>
          </a:stretch>
        </p:blipFill>
        <p:spPr>
          <a:xfrm>
            <a:off x="0" y="747888"/>
            <a:ext cx="9144000" cy="5572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